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5" r:id="rId3"/>
    <p:sldId id="259" r:id="rId4"/>
    <p:sldId id="260" r:id="rId5"/>
    <p:sldId id="267" r:id="rId6"/>
    <p:sldId id="268" r:id="rId7"/>
    <p:sldId id="266" r:id="rId8"/>
    <p:sldId id="257" r:id="rId9"/>
    <p:sldId id="258" r:id="rId10"/>
    <p:sldId id="261" r:id="rId11"/>
    <p:sldId id="262" r:id="rId12"/>
    <p:sldId id="263" r:id="rId13"/>
    <p:sldId id="264"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E2FEB1-BD65-4801-AD06-3B5CF55B3433}">
          <p14:sldIdLst>
            <p14:sldId id="256"/>
          </p14:sldIdLst>
        </p14:section>
        <p14:section name="Section 1" id="{148845A8-7815-4087-83F8-09E6BD64EB75}">
          <p14:sldIdLst>
            <p14:sldId id="265"/>
          </p14:sldIdLst>
        </p14:section>
        <p14:section name="Section 2" id="{8A727FE2-778D-47DF-B46A-CF3C51F2556D}">
          <p14:sldIdLst>
            <p14:sldId id="259"/>
            <p14:sldId id="260"/>
            <p14:sldId id="267"/>
            <p14:sldId id="268"/>
            <p14:sldId id="266"/>
            <p14:sldId id="257"/>
            <p14:sldId id="258"/>
            <p14:sldId id="261"/>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FF3300"/>
    <a:srgbClr val="99FF33"/>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4851" autoAdjust="0"/>
  </p:normalViewPr>
  <p:slideViewPr>
    <p:cSldViewPr snapToGrid="0" snapToObjects="1">
      <p:cViewPr>
        <p:scale>
          <a:sx n="58" d="100"/>
          <a:sy n="58" d="100"/>
        </p:scale>
        <p:origin x="-341"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9CD42B-552A-4E05-86D1-60A079ADDC96}" type="doc">
      <dgm:prSet loTypeId="urn:microsoft.com/office/officeart/2009/3/layout/FramedTextPicture" loCatId="picture" qsTypeId="urn:microsoft.com/office/officeart/2005/8/quickstyle/simple1" qsCatId="simple" csTypeId="urn:microsoft.com/office/officeart/2005/8/colors/accent1_2" csCatId="accent1"/>
      <dgm:spPr/>
    </dgm:pt>
    <dgm:pt modelId="{BE384CD1-4434-47BD-B9A0-9EB2F73930CF}">
      <dgm:prSet phldrT="[Text]" phldr="1"/>
      <dgm:spPr/>
      <dgm:t>
        <a:bodyPr/>
        <a:lstStyle/>
        <a:p>
          <a:endParaRPr lang="en-IN"/>
        </a:p>
      </dgm:t>
    </dgm:pt>
    <dgm:pt modelId="{EDE4AF33-1376-4842-9119-DB90FA2A57E4}" type="parTrans" cxnId="{961B4123-FB10-43CA-BC66-3A22FA489578}">
      <dgm:prSet/>
      <dgm:spPr/>
      <dgm:t>
        <a:bodyPr/>
        <a:lstStyle/>
        <a:p>
          <a:endParaRPr lang="en-IN"/>
        </a:p>
      </dgm:t>
    </dgm:pt>
    <dgm:pt modelId="{2D5854EA-7B13-4ACC-A106-7AB5F051B344}" type="sibTrans" cxnId="{961B4123-FB10-43CA-BC66-3A22FA489578}">
      <dgm:prSet/>
      <dgm:spPr/>
      <dgm:t>
        <a:bodyPr/>
        <a:lstStyle/>
        <a:p>
          <a:endParaRPr lang="en-IN"/>
        </a:p>
      </dgm:t>
    </dgm:pt>
    <dgm:pt modelId="{47AA23B2-2660-46AB-8C5B-1DC22DCCA792}" type="pres">
      <dgm:prSet presAssocID="{3A9CD42B-552A-4E05-86D1-60A079ADDC96}" presName="Name0" presStyleCnt="0">
        <dgm:presLayoutVars>
          <dgm:chMax/>
          <dgm:chPref/>
          <dgm:dir/>
        </dgm:presLayoutVars>
      </dgm:prSet>
      <dgm:spPr/>
    </dgm:pt>
    <dgm:pt modelId="{BCC2E594-10B4-4DFE-A760-F7ADB16987FF}" type="pres">
      <dgm:prSet presAssocID="{BE384CD1-4434-47BD-B9A0-9EB2F73930CF}" presName="composite" presStyleCnt="0">
        <dgm:presLayoutVars>
          <dgm:chMax/>
          <dgm:chPref/>
        </dgm:presLayoutVars>
      </dgm:prSet>
      <dgm:spPr/>
    </dgm:pt>
    <dgm:pt modelId="{BFB80B78-83DE-4617-9207-40A2D5F60342}" type="pres">
      <dgm:prSet presAssocID="{BE384CD1-4434-47BD-B9A0-9EB2F73930CF}" presName="Image" presStyleLbl="bgImgPlace1" presStyleIdx="0" presStyleCnt="1"/>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extLst>
        <a:ext uri="{E40237B7-FDA0-4F09-8148-C483321AD2D9}">
          <dgm14:cNvPr xmlns:dgm14="http://schemas.microsoft.com/office/drawing/2010/diagram" id="0" name="" descr="preencoded.png">
            <a:extLst>
              <a:ext uri="{FF2B5EF4-FFF2-40B4-BE49-F238E27FC236}">
                <a16:creationId xmlns:a16="http://schemas.microsoft.com/office/drawing/2014/main" id="{9F03134D-D6C5-EC58-8CE3-9B0325C3F2FD}"/>
              </a:ext>
            </a:extLst>
          </dgm14:cNvPr>
        </a:ext>
      </dgm:extLst>
    </dgm:pt>
    <dgm:pt modelId="{3DA70D34-3AEA-4FEE-9FB8-EEA21588D3C5}" type="pres">
      <dgm:prSet presAssocID="{BE384CD1-4434-47BD-B9A0-9EB2F73930CF}" presName="ParentText" presStyleLbl="revTx" presStyleIdx="0" presStyleCnt="1">
        <dgm:presLayoutVars>
          <dgm:chMax val="0"/>
          <dgm:chPref val="0"/>
          <dgm:bulletEnabled val="1"/>
        </dgm:presLayoutVars>
      </dgm:prSet>
      <dgm:spPr/>
    </dgm:pt>
    <dgm:pt modelId="{FCA86B67-34DE-4D53-8789-92CE944CF03C}" type="pres">
      <dgm:prSet presAssocID="{BE384CD1-4434-47BD-B9A0-9EB2F73930CF}" presName="tlFrame" presStyleLbl="node1" presStyleIdx="0" presStyleCnt="4"/>
      <dgm:spPr/>
    </dgm:pt>
    <dgm:pt modelId="{F6077740-272B-4B4E-A572-F0C85530DBA8}" type="pres">
      <dgm:prSet presAssocID="{BE384CD1-4434-47BD-B9A0-9EB2F73930CF}" presName="trFrame" presStyleLbl="node1" presStyleIdx="1" presStyleCnt="4"/>
      <dgm:spPr/>
    </dgm:pt>
    <dgm:pt modelId="{4DB4740D-2C0C-4893-889F-47922FC89F50}" type="pres">
      <dgm:prSet presAssocID="{BE384CD1-4434-47BD-B9A0-9EB2F73930CF}" presName="blFrame" presStyleLbl="node1" presStyleIdx="2" presStyleCnt="4"/>
      <dgm:spPr/>
    </dgm:pt>
    <dgm:pt modelId="{26FEDE24-279D-4222-8CA1-EF0C6143C771}" type="pres">
      <dgm:prSet presAssocID="{BE384CD1-4434-47BD-B9A0-9EB2F73930CF}" presName="brFrame" presStyleLbl="node1" presStyleIdx="3" presStyleCnt="4"/>
      <dgm:spPr/>
    </dgm:pt>
  </dgm:ptLst>
  <dgm:cxnLst>
    <dgm:cxn modelId="{961B4123-FB10-43CA-BC66-3A22FA489578}" srcId="{3A9CD42B-552A-4E05-86D1-60A079ADDC96}" destId="{BE384CD1-4434-47BD-B9A0-9EB2F73930CF}" srcOrd="0" destOrd="0" parTransId="{EDE4AF33-1376-4842-9119-DB90FA2A57E4}" sibTransId="{2D5854EA-7B13-4ACC-A106-7AB5F051B344}"/>
    <dgm:cxn modelId="{6640CA80-D8B9-4DA4-A949-3C42B438E893}" type="presOf" srcId="{BE384CD1-4434-47BD-B9A0-9EB2F73930CF}" destId="{3DA70D34-3AEA-4FEE-9FB8-EEA21588D3C5}" srcOrd="0" destOrd="0" presId="urn:microsoft.com/office/officeart/2009/3/layout/FramedTextPicture"/>
    <dgm:cxn modelId="{B1789C82-B6CB-48CD-95D6-FC2B05E4D8D4}" type="presOf" srcId="{3A9CD42B-552A-4E05-86D1-60A079ADDC96}" destId="{47AA23B2-2660-46AB-8C5B-1DC22DCCA792}" srcOrd="0" destOrd="0" presId="urn:microsoft.com/office/officeart/2009/3/layout/FramedTextPicture"/>
    <dgm:cxn modelId="{9B9779A0-DC9B-43DE-A24E-2739BE22E7DD}" type="presParOf" srcId="{47AA23B2-2660-46AB-8C5B-1DC22DCCA792}" destId="{BCC2E594-10B4-4DFE-A760-F7ADB16987FF}" srcOrd="0" destOrd="0" presId="urn:microsoft.com/office/officeart/2009/3/layout/FramedTextPicture"/>
    <dgm:cxn modelId="{B0C22F8B-D6A8-4825-AD07-71BA2E48086A}" type="presParOf" srcId="{BCC2E594-10B4-4DFE-A760-F7ADB16987FF}" destId="{BFB80B78-83DE-4617-9207-40A2D5F60342}" srcOrd="0" destOrd="0" presId="urn:microsoft.com/office/officeart/2009/3/layout/FramedTextPicture"/>
    <dgm:cxn modelId="{D5945B86-C7B6-43D2-A51D-9EDCB6587EB3}" type="presParOf" srcId="{BCC2E594-10B4-4DFE-A760-F7ADB16987FF}" destId="{3DA70D34-3AEA-4FEE-9FB8-EEA21588D3C5}" srcOrd="1" destOrd="0" presId="urn:microsoft.com/office/officeart/2009/3/layout/FramedTextPicture"/>
    <dgm:cxn modelId="{E4E7766A-DEA6-4539-838F-319DF87716F8}" type="presParOf" srcId="{BCC2E594-10B4-4DFE-A760-F7ADB16987FF}" destId="{FCA86B67-34DE-4D53-8789-92CE944CF03C}" srcOrd="2" destOrd="0" presId="urn:microsoft.com/office/officeart/2009/3/layout/FramedTextPicture"/>
    <dgm:cxn modelId="{EFDE370F-932C-4331-8344-E9F7DEF61DC3}" type="presParOf" srcId="{BCC2E594-10B4-4DFE-A760-F7ADB16987FF}" destId="{F6077740-272B-4B4E-A572-F0C85530DBA8}" srcOrd="3" destOrd="0" presId="urn:microsoft.com/office/officeart/2009/3/layout/FramedTextPicture"/>
    <dgm:cxn modelId="{56F5C078-3380-4B79-824E-625F32EAAE95}" type="presParOf" srcId="{BCC2E594-10B4-4DFE-A760-F7ADB16987FF}" destId="{4DB4740D-2C0C-4893-889F-47922FC89F50}" srcOrd="4" destOrd="0" presId="urn:microsoft.com/office/officeart/2009/3/layout/FramedTextPicture"/>
    <dgm:cxn modelId="{FE9BC7ED-FBB9-4A37-92A6-B64E58BEB262}" type="presParOf" srcId="{BCC2E594-10B4-4DFE-A760-F7ADB16987FF}" destId="{26FEDE24-279D-4222-8CA1-EF0C6143C771}"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80BAE4-AD20-4D44-9A75-C00E1CA6FBA7}" type="doc">
      <dgm:prSet loTypeId="urn:microsoft.com/office/officeart/2005/8/layout/hChevron3" loCatId="process" qsTypeId="urn:microsoft.com/office/officeart/2005/8/quickstyle/simple1" qsCatId="simple" csTypeId="urn:microsoft.com/office/officeart/2005/8/colors/accent1_2" csCatId="accent1" phldr="1"/>
      <dgm:spPr/>
    </dgm:pt>
    <dgm:pt modelId="{39731964-EC4D-4392-B8B7-404DAC05B617}">
      <dgm:prSet phldrT="[Text]"/>
      <dgm:spPr>
        <a:solidFill>
          <a:srgbClr val="99FF33"/>
        </a:solidFill>
        <a:ln>
          <a:noFill/>
        </a:ln>
      </dgm:spPr>
      <dgm:t>
        <a:bodyPr/>
        <a:lstStyle/>
        <a:p>
          <a:r>
            <a:rPr lang="en-US" dirty="0"/>
            <a:t> </a:t>
          </a:r>
          <a:endParaRPr lang="en-IN" dirty="0"/>
        </a:p>
      </dgm:t>
    </dgm:pt>
    <dgm:pt modelId="{CC0BFC82-203C-4741-A4F6-E0A731E20576}" type="parTrans" cxnId="{95B76E48-81E9-4445-A679-ED653E0D33FA}">
      <dgm:prSet/>
      <dgm:spPr/>
      <dgm:t>
        <a:bodyPr/>
        <a:lstStyle/>
        <a:p>
          <a:endParaRPr lang="en-IN"/>
        </a:p>
      </dgm:t>
    </dgm:pt>
    <dgm:pt modelId="{68174501-3AFA-415A-9DED-AB94FFABE3AC}" type="sibTrans" cxnId="{95B76E48-81E9-4445-A679-ED653E0D33FA}">
      <dgm:prSet/>
      <dgm:spPr/>
      <dgm:t>
        <a:bodyPr/>
        <a:lstStyle/>
        <a:p>
          <a:endParaRPr lang="en-IN"/>
        </a:p>
      </dgm:t>
    </dgm:pt>
    <dgm:pt modelId="{CC028C51-47E8-4CBC-9FB0-8395E1B52E18}">
      <dgm:prSet phldrT="[Text]"/>
      <dgm:spPr>
        <a:noFill/>
        <a:ln>
          <a:noFill/>
        </a:ln>
      </dgm:spPr>
      <dgm:t>
        <a:bodyPr/>
        <a:lstStyle/>
        <a:p>
          <a:r>
            <a:rPr lang="en-US" dirty="0"/>
            <a:t> </a:t>
          </a:r>
          <a:endParaRPr lang="en-IN" dirty="0"/>
        </a:p>
      </dgm:t>
    </dgm:pt>
    <dgm:pt modelId="{E2E67BC7-01BB-4A37-A64F-4ADD42A09314}" type="parTrans" cxnId="{596C48CC-EBCF-44EA-83AD-1FE4D9956FF5}">
      <dgm:prSet/>
      <dgm:spPr/>
      <dgm:t>
        <a:bodyPr/>
        <a:lstStyle/>
        <a:p>
          <a:endParaRPr lang="en-IN"/>
        </a:p>
      </dgm:t>
    </dgm:pt>
    <dgm:pt modelId="{E289C143-77EB-44BA-B2A4-D222933967EC}" type="sibTrans" cxnId="{596C48CC-EBCF-44EA-83AD-1FE4D9956FF5}">
      <dgm:prSet/>
      <dgm:spPr/>
      <dgm:t>
        <a:bodyPr/>
        <a:lstStyle/>
        <a:p>
          <a:endParaRPr lang="en-IN"/>
        </a:p>
      </dgm:t>
    </dgm:pt>
    <dgm:pt modelId="{C4505A68-551B-40DA-ACCE-0DD3641D8B0F}" type="pres">
      <dgm:prSet presAssocID="{4980BAE4-AD20-4D44-9A75-C00E1CA6FBA7}" presName="Name0" presStyleCnt="0">
        <dgm:presLayoutVars>
          <dgm:dir/>
          <dgm:resizeHandles val="exact"/>
        </dgm:presLayoutVars>
      </dgm:prSet>
      <dgm:spPr/>
    </dgm:pt>
    <dgm:pt modelId="{9F53F546-93C2-449B-830E-5983C0A62518}" type="pres">
      <dgm:prSet presAssocID="{39731964-EC4D-4392-B8B7-404DAC05B617}" presName="parTxOnly" presStyleLbl="node1" presStyleIdx="0" presStyleCnt="2" custScaleX="63840">
        <dgm:presLayoutVars>
          <dgm:bulletEnabled val="1"/>
        </dgm:presLayoutVars>
      </dgm:prSet>
      <dgm:spPr/>
    </dgm:pt>
    <dgm:pt modelId="{45215113-9400-4850-9910-F892FA565D02}" type="pres">
      <dgm:prSet presAssocID="{68174501-3AFA-415A-9DED-AB94FFABE3AC}" presName="parSpace" presStyleCnt="0"/>
      <dgm:spPr/>
    </dgm:pt>
    <dgm:pt modelId="{C9B72D81-F126-4EED-9D1F-FD62F89820AE}" type="pres">
      <dgm:prSet presAssocID="{CC028C51-47E8-4CBC-9FB0-8395E1B52E18}" presName="parTxOnly" presStyleLbl="node1" presStyleIdx="1" presStyleCnt="2" custScaleX="83840" custLinFactNeighborY="-2246">
        <dgm:presLayoutVars>
          <dgm:bulletEnabled val="1"/>
        </dgm:presLayoutVars>
      </dgm:prSet>
      <dgm:spPr/>
    </dgm:pt>
  </dgm:ptLst>
  <dgm:cxnLst>
    <dgm:cxn modelId="{D69C8D15-319C-43EB-B392-E88868438D82}" type="presOf" srcId="{4980BAE4-AD20-4D44-9A75-C00E1CA6FBA7}" destId="{C4505A68-551B-40DA-ACCE-0DD3641D8B0F}" srcOrd="0" destOrd="0" presId="urn:microsoft.com/office/officeart/2005/8/layout/hChevron3"/>
    <dgm:cxn modelId="{95B76E48-81E9-4445-A679-ED653E0D33FA}" srcId="{4980BAE4-AD20-4D44-9A75-C00E1CA6FBA7}" destId="{39731964-EC4D-4392-B8B7-404DAC05B617}" srcOrd="0" destOrd="0" parTransId="{CC0BFC82-203C-4741-A4F6-E0A731E20576}" sibTransId="{68174501-3AFA-415A-9DED-AB94FFABE3AC}"/>
    <dgm:cxn modelId="{E42A444E-7847-4A04-B7C2-644A561B1166}" type="presOf" srcId="{39731964-EC4D-4392-B8B7-404DAC05B617}" destId="{9F53F546-93C2-449B-830E-5983C0A62518}" srcOrd="0" destOrd="0" presId="urn:microsoft.com/office/officeart/2005/8/layout/hChevron3"/>
    <dgm:cxn modelId="{5C484A95-E6A4-469B-ADC2-46B00BE8F7C4}" type="presOf" srcId="{CC028C51-47E8-4CBC-9FB0-8395E1B52E18}" destId="{C9B72D81-F126-4EED-9D1F-FD62F89820AE}" srcOrd="0" destOrd="0" presId="urn:microsoft.com/office/officeart/2005/8/layout/hChevron3"/>
    <dgm:cxn modelId="{596C48CC-EBCF-44EA-83AD-1FE4D9956FF5}" srcId="{4980BAE4-AD20-4D44-9A75-C00E1CA6FBA7}" destId="{CC028C51-47E8-4CBC-9FB0-8395E1B52E18}" srcOrd="1" destOrd="0" parTransId="{E2E67BC7-01BB-4A37-A64F-4ADD42A09314}" sibTransId="{E289C143-77EB-44BA-B2A4-D222933967EC}"/>
    <dgm:cxn modelId="{AEBD45BC-0081-4988-9A3E-274AAE988C03}" type="presParOf" srcId="{C4505A68-551B-40DA-ACCE-0DD3641D8B0F}" destId="{9F53F546-93C2-449B-830E-5983C0A62518}" srcOrd="0" destOrd="0" presId="urn:microsoft.com/office/officeart/2005/8/layout/hChevron3"/>
    <dgm:cxn modelId="{8CFA9B44-A140-4C3E-846B-20D78621D9D6}" type="presParOf" srcId="{C4505A68-551B-40DA-ACCE-0DD3641D8B0F}" destId="{45215113-9400-4850-9910-F892FA565D02}" srcOrd="1" destOrd="0" presId="urn:microsoft.com/office/officeart/2005/8/layout/hChevron3"/>
    <dgm:cxn modelId="{97FD7D42-4E46-4FFE-9ADB-E712DBEA8844}" type="presParOf" srcId="{C4505A68-551B-40DA-ACCE-0DD3641D8B0F}" destId="{C9B72D81-F126-4EED-9D1F-FD62F89820AE}" srcOrd="2" destOrd="0" presId="urn:microsoft.com/office/officeart/2005/8/layout/hChevron3"/>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980BAE4-AD20-4D44-9A75-C00E1CA6FBA7}" type="doc">
      <dgm:prSet loTypeId="urn:microsoft.com/office/officeart/2005/8/layout/hChevron3" loCatId="process" qsTypeId="urn:microsoft.com/office/officeart/2005/8/quickstyle/simple1" qsCatId="simple" csTypeId="urn:microsoft.com/office/officeart/2005/8/colors/accent1_2" csCatId="accent1" phldr="1"/>
      <dgm:spPr/>
    </dgm:pt>
    <dgm:pt modelId="{39731964-EC4D-4392-B8B7-404DAC05B617}">
      <dgm:prSet phldrT="[Text]"/>
      <dgm:spPr>
        <a:solidFill>
          <a:srgbClr val="FF3300"/>
        </a:solidFill>
        <a:ln>
          <a:noFill/>
        </a:ln>
      </dgm:spPr>
      <dgm:t>
        <a:bodyPr/>
        <a:lstStyle/>
        <a:p>
          <a:r>
            <a:rPr lang="en-US" dirty="0"/>
            <a:t> </a:t>
          </a:r>
          <a:endParaRPr lang="en-IN" dirty="0"/>
        </a:p>
      </dgm:t>
    </dgm:pt>
    <dgm:pt modelId="{CC0BFC82-203C-4741-A4F6-E0A731E20576}" type="parTrans" cxnId="{95B76E48-81E9-4445-A679-ED653E0D33FA}">
      <dgm:prSet/>
      <dgm:spPr/>
      <dgm:t>
        <a:bodyPr/>
        <a:lstStyle/>
        <a:p>
          <a:endParaRPr lang="en-IN"/>
        </a:p>
      </dgm:t>
    </dgm:pt>
    <dgm:pt modelId="{68174501-3AFA-415A-9DED-AB94FFABE3AC}" type="sibTrans" cxnId="{95B76E48-81E9-4445-A679-ED653E0D33FA}">
      <dgm:prSet/>
      <dgm:spPr/>
      <dgm:t>
        <a:bodyPr/>
        <a:lstStyle/>
        <a:p>
          <a:endParaRPr lang="en-IN"/>
        </a:p>
      </dgm:t>
    </dgm:pt>
    <dgm:pt modelId="{CC028C51-47E8-4CBC-9FB0-8395E1B52E18}">
      <dgm:prSet phldrT="[Text]"/>
      <dgm:spPr>
        <a:noFill/>
        <a:ln>
          <a:noFill/>
        </a:ln>
      </dgm:spPr>
      <dgm:t>
        <a:bodyPr/>
        <a:lstStyle/>
        <a:p>
          <a:r>
            <a:rPr lang="en-US" dirty="0"/>
            <a:t> </a:t>
          </a:r>
          <a:endParaRPr lang="en-IN" dirty="0"/>
        </a:p>
      </dgm:t>
    </dgm:pt>
    <dgm:pt modelId="{E2E67BC7-01BB-4A37-A64F-4ADD42A09314}" type="parTrans" cxnId="{596C48CC-EBCF-44EA-83AD-1FE4D9956FF5}">
      <dgm:prSet/>
      <dgm:spPr/>
      <dgm:t>
        <a:bodyPr/>
        <a:lstStyle/>
        <a:p>
          <a:endParaRPr lang="en-IN"/>
        </a:p>
      </dgm:t>
    </dgm:pt>
    <dgm:pt modelId="{E289C143-77EB-44BA-B2A4-D222933967EC}" type="sibTrans" cxnId="{596C48CC-EBCF-44EA-83AD-1FE4D9956FF5}">
      <dgm:prSet/>
      <dgm:spPr/>
      <dgm:t>
        <a:bodyPr/>
        <a:lstStyle/>
        <a:p>
          <a:endParaRPr lang="en-IN"/>
        </a:p>
      </dgm:t>
    </dgm:pt>
    <dgm:pt modelId="{C4505A68-551B-40DA-ACCE-0DD3641D8B0F}" type="pres">
      <dgm:prSet presAssocID="{4980BAE4-AD20-4D44-9A75-C00E1CA6FBA7}" presName="Name0" presStyleCnt="0">
        <dgm:presLayoutVars>
          <dgm:dir/>
          <dgm:resizeHandles val="exact"/>
        </dgm:presLayoutVars>
      </dgm:prSet>
      <dgm:spPr/>
    </dgm:pt>
    <dgm:pt modelId="{9F53F546-93C2-449B-830E-5983C0A62518}" type="pres">
      <dgm:prSet presAssocID="{39731964-EC4D-4392-B8B7-404DAC05B617}" presName="parTxOnly" presStyleLbl="node1" presStyleIdx="0" presStyleCnt="2" custScaleX="2000000" custScaleY="203069" custLinFactNeighborX="-5595">
        <dgm:presLayoutVars>
          <dgm:bulletEnabled val="1"/>
        </dgm:presLayoutVars>
      </dgm:prSet>
      <dgm:spPr/>
    </dgm:pt>
    <dgm:pt modelId="{45215113-9400-4850-9910-F892FA565D02}" type="pres">
      <dgm:prSet presAssocID="{68174501-3AFA-415A-9DED-AB94FFABE3AC}" presName="parSpace" presStyleCnt="0"/>
      <dgm:spPr/>
    </dgm:pt>
    <dgm:pt modelId="{C9B72D81-F126-4EED-9D1F-FD62F89820AE}" type="pres">
      <dgm:prSet presAssocID="{CC028C51-47E8-4CBC-9FB0-8395E1B52E18}" presName="parTxOnly" presStyleLbl="node1" presStyleIdx="1" presStyleCnt="2" custScaleX="83840" custLinFactNeighborY="-2246">
        <dgm:presLayoutVars>
          <dgm:bulletEnabled val="1"/>
        </dgm:presLayoutVars>
      </dgm:prSet>
      <dgm:spPr/>
    </dgm:pt>
  </dgm:ptLst>
  <dgm:cxnLst>
    <dgm:cxn modelId="{D69C8D15-319C-43EB-B392-E88868438D82}" type="presOf" srcId="{4980BAE4-AD20-4D44-9A75-C00E1CA6FBA7}" destId="{C4505A68-551B-40DA-ACCE-0DD3641D8B0F}" srcOrd="0" destOrd="0" presId="urn:microsoft.com/office/officeart/2005/8/layout/hChevron3"/>
    <dgm:cxn modelId="{95B76E48-81E9-4445-A679-ED653E0D33FA}" srcId="{4980BAE4-AD20-4D44-9A75-C00E1CA6FBA7}" destId="{39731964-EC4D-4392-B8B7-404DAC05B617}" srcOrd="0" destOrd="0" parTransId="{CC0BFC82-203C-4741-A4F6-E0A731E20576}" sibTransId="{68174501-3AFA-415A-9DED-AB94FFABE3AC}"/>
    <dgm:cxn modelId="{E42A444E-7847-4A04-B7C2-644A561B1166}" type="presOf" srcId="{39731964-EC4D-4392-B8B7-404DAC05B617}" destId="{9F53F546-93C2-449B-830E-5983C0A62518}" srcOrd="0" destOrd="0" presId="urn:microsoft.com/office/officeart/2005/8/layout/hChevron3"/>
    <dgm:cxn modelId="{5C484A95-E6A4-469B-ADC2-46B00BE8F7C4}" type="presOf" srcId="{CC028C51-47E8-4CBC-9FB0-8395E1B52E18}" destId="{C9B72D81-F126-4EED-9D1F-FD62F89820AE}" srcOrd="0" destOrd="0" presId="urn:microsoft.com/office/officeart/2005/8/layout/hChevron3"/>
    <dgm:cxn modelId="{596C48CC-EBCF-44EA-83AD-1FE4D9956FF5}" srcId="{4980BAE4-AD20-4D44-9A75-C00E1CA6FBA7}" destId="{CC028C51-47E8-4CBC-9FB0-8395E1B52E18}" srcOrd="1" destOrd="0" parTransId="{E2E67BC7-01BB-4A37-A64F-4ADD42A09314}" sibTransId="{E289C143-77EB-44BA-B2A4-D222933967EC}"/>
    <dgm:cxn modelId="{AEBD45BC-0081-4988-9A3E-274AAE988C03}" type="presParOf" srcId="{C4505A68-551B-40DA-ACCE-0DD3641D8B0F}" destId="{9F53F546-93C2-449B-830E-5983C0A62518}" srcOrd="0" destOrd="0" presId="urn:microsoft.com/office/officeart/2005/8/layout/hChevron3"/>
    <dgm:cxn modelId="{8CFA9B44-A140-4C3E-846B-20D78621D9D6}" type="presParOf" srcId="{C4505A68-551B-40DA-ACCE-0DD3641D8B0F}" destId="{45215113-9400-4850-9910-F892FA565D02}" srcOrd="1" destOrd="0" presId="urn:microsoft.com/office/officeart/2005/8/layout/hChevron3"/>
    <dgm:cxn modelId="{97FD7D42-4E46-4FFE-9ADB-E712DBEA8844}" type="presParOf" srcId="{C4505A68-551B-40DA-ACCE-0DD3641D8B0F}" destId="{C9B72D81-F126-4EED-9D1F-FD62F89820AE}" srcOrd="2" destOrd="0" presId="urn:microsoft.com/office/officeart/2005/8/layout/hChevron3"/>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80B78-83DE-4617-9207-40A2D5F60342}">
      <dsp:nvSpPr>
        <dsp:cNvPr id="0" name=""/>
        <dsp:cNvSpPr/>
      </dsp:nvSpPr>
      <dsp:spPr>
        <a:xfrm>
          <a:off x="1069345" y="0"/>
          <a:ext cx="4816803" cy="3211189"/>
        </a:xfrm>
        <a:prstGeom prst="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A70D34-3AEA-4FEE-9FB8-EEA21588D3C5}">
      <dsp:nvSpPr>
        <dsp:cNvPr id="0" name=""/>
        <dsp:cNvSpPr/>
      </dsp:nvSpPr>
      <dsp:spPr>
        <a:xfrm>
          <a:off x="6087264" y="3411992"/>
          <a:ext cx="6824221" cy="4215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a:p>
      </dsp:txBody>
      <dsp:txXfrm>
        <a:off x="6087264" y="3411992"/>
        <a:ext cx="6824221" cy="4215201"/>
      </dsp:txXfrm>
    </dsp:sp>
    <dsp:sp modelId="{FCA86B67-34DE-4D53-8789-92CE944CF03C}">
      <dsp:nvSpPr>
        <dsp:cNvPr id="0" name=""/>
        <dsp:cNvSpPr/>
      </dsp:nvSpPr>
      <dsp:spPr>
        <a:xfrm>
          <a:off x="5485164" y="2810408"/>
          <a:ext cx="1638912" cy="1639336"/>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77740-272B-4B4E-A572-F0C85530DBA8}">
      <dsp:nvSpPr>
        <dsp:cNvPr id="0" name=""/>
        <dsp:cNvSpPr/>
      </dsp:nvSpPr>
      <dsp:spPr>
        <a:xfrm rot="5400000">
          <a:off x="11921930" y="2810620"/>
          <a:ext cx="1639336" cy="1638912"/>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B4740D-2C0C-4893-889F-47922FC89F50}">
      <dsp:nvSpPr>
        <dsp:cNvPr id="0" name=""/>
        <dsp:cNvSpPr/>
      </dsp:nvSpPr>
      <dsp:spPr>
        <a:xfrm rot="16200000">
          <a:off x="5484952" y="6590475"/>
          <a:ext cx="1639336" cy="1638912"/>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FEDE24-279D-4222-8CA1-EF0C6143C771}">
      <dsp:nvSpPr>
        <dsp:cNvPr id="0" name=""/>
        <dsp:cNvSpPr/>
      </dsp:nvSpPr>
      <dsp:spPr>
        <a:xfrm rot="10800000">
          <a:off x="11922142" y="6590263"/>
          <a:ext cx="1638912" cy="1639336"/>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3F546-93C2-449B-830E-5983C0A62518}">
      <dsp:nvSpPr>
        <dsp:cNvPr id="0" name=""/>
        <dsp:cNvSpPr/>
      </dsp:nvSpPr>
      <dsp:spPr>
        <a:xfrm>
          <a:off x="45" y="0"/>
          <a:ext cx="7315153" cy="575191"/>
        </a:xfrm>
        <a:prstGeom prst="homePlate">
          <a:avLst/>
        </a:prstGeom>
        <a:solidFill>
          <a:srgbClr val="99FF3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686"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 </a:t>
          </a:r>
          <a:endParaRPr lang="en-IN" sz="2900" kern="1200" dirty="0"/>
        </a:p>
      </dsp:txBody>
      <dsp:txXfrm>
        <a:off x="45" y="0"/>
        <a:ext cx="7171355" cy="575191"/>
      </dsp:txXfrm>
    </dsp:sp>
    <dsp:sp modelId="{C9B72D81-F126-4EED-9D1F-FD62F89820AE}">
      <dsp:nvSpPr>
        <dsp:cNvPr id="0" name=""/>
        <dsp:cNvSpPr/>
      </dsp:nvSpPr>
      <dsp:spPr>
        <a:xfrm>
          <a:off x="5023484" y="0"/>
          <a:ext cx="9606868" cy="575191"/>
        </a:xfrm>
        <a:prstGeom prst="chevron">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dirty="0"/>
            <a:t> </a:t>
          </a:r>
          <a:endParaRPr lang="en-IN" sz="2900" kern="1200" dirty="0"/>
        </a:p>
      </dsp:txBody>
      <dsp:txXfrm>
        <a:off x="5311080" y="0"/>
        <a:ext cx="9031677" cy="5751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3F546-93C2-449B-830E-5983C0A62518}">
      <dsp:nvSpPr>
        <dsp:cNvPr id="0" name=""/>
        <dsp:cNvSpPr/>
      </dsp:nvSpPr>
      <dsp:spPr>
        <a:xfrm>
          <a:off x="0" y="0"/>
          <a:ext cx="14162483" cy="575191"/>
        </a:xfrm>
        <a:prstGeom prst="homePlate">
          <a:avLst/>
        </a:prstGeom>
        <a:solidFill>
          <a:srgbClr val="FF33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 </a:t>
          </a:r>
          <a:endParaRPr lang="en-IN" sz="1400" kern="1200" dirty="0"/>
        </a:p>
      </dsp:txBody>
      <dsp:txXfrm>
        <a:off x="0" y="0"/>
        <a:ext cx="14018685" cy="575191"/>
      </dsp:txXfrm>
    </dsp:sp>
    <dsp:sp modelId="{C9B72D81-F126-4EED-9D1F-FD62F89820AE}">
      <dsp:nvSpPr>
        <dsp:cNvPr id="0" name=""/>
        <dsp:cNvSpPr/>
      </dsp:nvSpPr>
      <dsp:spPr>
        <a:xfrm>
          <a:off x="14028783" y="139608"/>
          <a:ext cx="593691" cy="283249"/>
        </a:xfrm>
        <a:prstGeom prst="chevron">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 </a:t>
          </a:r>
          <a:endParaRPr lang="en-IN" sz="1400" kern="1200" dirty="0"/>
        </a:p>
      </dsp:txBody>
      <dsp:txXfrm>
        <a:off x="14170408" y="139608"/>
        <a:ext cx="310442" cy="283249"/>
      </dsp:txXfrm>
    </dsp:sp>
  </dsp:spTree>
</dsp:drawing>
</file>

<file path=ppt/diagrams/layout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30T15:12:20.190"/>
    </inkml:context>
    <inkml:brush xml:id="br0">
      <inkml:brushProperty name="width" value="0.05" units="cm"/>
      <inkml:brushProperty name="height" value="0.05" units="cm"/>
    </inkml:brush>
  </inkml:definitions>
  <inkml:trace contextRef="#ctx0" brushRef="#br0">0 0 13464 0 0,'0'0'0'0'0,"0"18"0"0"0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02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966039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569499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slide" Target="slide7.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10" Type="http://schemas.openxmlformats.org/officeDocument/2006/relationships/image" Target="../media/image3.png"/><Relationship Id="rId4" Type="http://schemas.openxmlformats.org/officeDocument/2006/relationships/slide" Target="slide2.xml"/><Relationship Id="rId9"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4.xml"/><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image" Target="../media/image60.png"/><Relationship Id="rId5" Type="http://schemas.openxmlformats.org/officeDocument/2006/relationships/diagramColors" Target="../diagrams/colors1.xml"/><Relationship Id="rId10" Type="http://schemas.openxmlformats.org/officeDocument/2006/relationships/slide" Target="slide3.xml"/><Relationship Id="rId4" Type="http://schemas.openxmlformats.org/officeDocument/2006/relationships/diagramQuickStyle" Target="../diagrams/quickStyle1.xml"/><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11.jpe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slide" Target="slide8.xml"/><Relationship Id="rId4" Type="http://schemas.openxmlformats.org/officeDocument/2006/relationships/image" Target="../media/image12.png"/><Relationship Id="rId9"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1B1C1D"/>
          </a:solidFill>
          <a:ln/>
        </p:spPr>
      </p:sp>
      <p:sp>
        <p:nvSpPr>
          <p:cNvPr id="6" name="Text 1"/>
          <p:cNvSpPr/>
          <p:nvPr/>
        </p:nvSpPr>
        <p:spPr>
          <a:xfrm>
            <a:off x="283606" y="431405"/>
            <a:ext cx="14077829" cy="1347819"/>
          </a:xfrm>
          <a:prstGeom prst="rect">
            <a:avLst/>
          </a:prstGeom>
          <a:noFill/>
          <a:ln/>
        </p:spPr>
        <p:txBody>
          <a:bodyPr wrap="square" rtlCol="0" anchor="t"/>
          <a:lstStyle/>
          <a:p>
            <a:pPr marL="0" indent="0" algn="ctr">
              <a:buNone/>
            </a:pPr>
            <a:r>
              <a:rPr lang="en-US" sz="4800" dirty="0">
                <a:solidFill>
                  <a:srgbClr val="AE8625"/>
                </a:solidFill>
                <a:latin typeface="Prata" pitchFamily="34" charset="0"/>
                <a:ea typeface="Prata" pitchFamily="34" charset="-122"/>
                <a:cs typeface="Prata" pitchFamily="34" charset="-120"/>
              </a:rPr>
              <a:t>Exploring the Poetic Voices of India and America</a:t>
            </a:r>
            <a:endParaRPr lang="en-US" sz="4800" dirty="0"/>
          </a:p>
        </p:txBody>
      </p:sp>
      <p:sp>
        <p:nvSpPr>
          <p:cNvPr id="10" name="Text 4"/>
          <p:cNvSpPr/>
          <p:nvPr/>
        </p:nvSpPr>
        <p:spPr>
          <a:xfrm>
            <a:off x="8533627" y="3893911"/>
            <a:ext cx="2668310" cy="396835"/>
          </a:xfrm>
          <a:prstGeom prst="rect">
            <a:avLst/>
          </a:prstGeom>
          <a:noFill/>
          <a:ln/>
        </p:spPr>
        <p:txBody>
          <a:bodyPr wrap="none" rtlCol="0" anchor="t"/>
          <a:lstStyle/>
          <a:p>
            <a:pPr marL="0" indent="0" algn="l">
              <a:lnSpc>
                <a:spcPts val="3126"/>
              </a:lnSpc>
              <a:buNone/>
            </a:pPr>
            <a:r>
              <a:rPr lang="en-US" sz="2233" b="1" dirty="0">
                <a:solidFill>
                  <a:srgbClr val="CFCBBF"/>
                </a:solidFill>
                <a:latin typeface="Raleway" pitchFamily="34" charset="0"/>
                <a:ea typeface="Raleway" pitchFamily="34" charset="-122"/>
                <a:cs typeface="Raleway" pitchFamily="34" charset="-120"/>
              </a:rPr>
              <a:t>by Sarthak Kumar</a:t>
            </a:r>
          </a:p>
        </p:txBody>
      </p:sp>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934E44A5-46D8-CA77-495C-BAE0C8E5F6A2}"/>
                  </a:ext>
                </a:extLst>
              </p:cNvPr>
              <p:cNvGraphicFramePr>
                <a:graphicFrameLocks noChangeAspect="1"/>
              </p:cNvGraphicFramePr>
              <p:nvPr>
                <p:extLst>
                  <p:ext uri="{D42A27DB-BD31-4B8C-83A1-F6EECF244321}">
                    <p14:modId xmlns:p14="http://schemas.microsoft.com/office/powerpoint/2010/main" val="1114382438"/>
                  </p:ext>
                </p:extLst>
              </p:nvPr>
            </p:nvGraphicFramePr>
            <p:xfrm>
              <a:off x="1704496" y="4190730"/>
              <a:ext cx="5360139" cy="3015078"/>
            </p:xfrm>
            <a:graphic>
              <a:graphicData uri="http://schemas.microsoft.com/office/powerpoint/2016/slidezoom">
                <pslz:sldZm>
                  <pslz:sldZmObj sldId="265" cId="91296226">
                    <pslz:zmPr id="{9D596B5E-1A41-4761-9727-B84D5A87C397}" transitionDur="1000" showBg="0">
                      <p166:blipFill xmlns:p166="http://schemas.microsoft.com/office/powerpoint/2016/6/main">
                        <a:blip r:embed="rId3"/>
                        <a:stretch>
                          <a:fillRect/>
                        </a:stretch>
                      </p166:blipFill>
                      <p166:spPr xmlns:p166="http://schemas.microsoft.com/office/powerpoint/2016/6/main">
                        <a:xfrm>
                          <a:off x="0" y="0"/>
                          <a:ext cx="5360139" cy="3015078"/>
                        </a:xfrm>
                        <a:prstGeom prst="rect">
                          <a:avLst/>
                        </a:prstGeom>
                        <a:effectLst>
                          <a:glow rad="177800">
                            <a:srgbClr val="0070C0">
                              <a:alpha val="60000"/>
                            </a:srgbClr>
                          </a:glow>
                        </a:effectLst>
                        <a:scene3d>
                          <a:camera prst="isometricOffAxis1Right"/>
                          <a:lightRig rig="threePt" dir="t"/>
                        </a:scene3d>
                      </p166:spPr>
                    </pslz:zmPr>
                  </pslz:sldZmObj>
                </pslz:sldZm>
              </a:graphicData>
            </a:graphic>
          </p:graphicFrame>
        </mc:Choice>
        <mc:Fallback>
          <p:pic>
            <p:nvPicPr>
              <p:cNvPr id="12" name="Slide Zoom 11">
                <a:hlinkClick r:id="rId4" action="ppaction://hlinksldjump"/>
                <a:extLst>
                  <a:ext uri="{FF2B5EF4-FFF2-40B4-BE49-F238E27FC236}">
                    <a16:creationId xmlns:a16="http://schemas.microsoft.com/office/drawing/2014/main" id="{934E44A5-46D8-CA77-495C-BAE0C8E5F6A2}"/>
                  </a:ext>
                </a:extLst>
              </p:cNvPr>
              <p:cNvPicPr>
                <a:picLocks noGrp="1" noRot="1" noChangeAspect="1" noMove="1" noResize="1" noEditPoints="1" noAdjustHandles="1" noChangeArrowheads="1" noChangeShapeType="1"/>
              </p:cNvPicPr>
              <p:nvPr/>
            </p:nvPicPr>
            <p:blipFill>
              <a:blip r:embed="rId3"/>
              <a:stretch>
                <a:fillRect/>
              </a:stretch>
            </p:blipFill>
            <p:spPr>
              <a:xfrm>
                <a:off x="1704496" y="4190730"/>
                <a:ext cx="5360139" cy="3015078"/>
              </a:xfrm>
              <a:prstGeom prst="rect">
                <a:avLst/>
              </a:prstGeom>
              <a:effectLst>
                <a:glow rad="177800">
                  <a:srgbClr val="0070C0">
                    <a:alpha val="60000"/>
                  </a:srgbClr>
                </a:glow>
              </a:effectLst>
              <a:scene3d>
                <a:camera prst="isometricOffAxis1Right"/>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7D7D438F-8905-EE70-45C7-3F03F9F08E51}"/>
                  </a:ext>
                </a:extLst>
              </p:cNvPr>
              <p:cNvGraphicFramePr>
                <a:graphicFrameLocks noChangeAspect="1"/>
              </p:cNvGraphicFramePr>
              <p:nvPr>
                <p:extLst>
                  <p:ext uri="{D42A27DB-BD31-4B8C-83A1-F6EECF244321}">
                    <p14:modId xmlns:p14="http://schemas.microsoft.com/office/powerpoint/2010/main" val="3765966998"/>
                  </p:ext>
                </p:extLst>
              </p:nvPr>
            </p:nvGraphicFramePr>
            <p:xfrm>
              <a:off x="8182143" y="4823011"/>
              <a:ext cx="5383164" cy="3028030"/>
            </p:xfrm>
            <a:graphic>
              <a:graphicData uri="http://schemas.microsoft.com/office/powerpoint/2016/slidezoom">
                <pslz:sldZm>
                  <pslz:sldZmObj sldId="266" cId="2593430625">
                    <pslz:zmPr id="{B181DA0E-04C3-4293-A88F-8BB3034A7B19}" returnToParent="0" transitionDur="1000">
                      <p166:blipFill xmlns:p166="http://schemas.microsoft.com/office/powerpoint/2016/6/main">
                        <a:blip r:embed="rId5"/>
                        <a:stretch>
                          <a:fillRect/>
                        </a:stretch>
                      </p166:blipFill>
                      <p166:spPr xmlns:p166="http://schemas.microsoft.com/office/powerpoint/2016/6/main">
                        <a:xfrm>
                          <a:off x="0" y="0"/>
                          <a:ext cx="5383164" cy="3028030"/>
                        </a:xfrm>
                        <a:prstGeom prst="rect">
                          <a:avLst/>
                        </a:prstGeom>
                        <a:ln w="3175">
                          <a:solidFill>
                            <a:prstClr val="ltGray"/>
                          </a:solidFill>
                        </a:ln>
                        <a:effectLst>
                          <a:glow rad="177800">
                            <a:srgbClr val="7030A0">
                              <a:alpha val="60000"/>
                            </a:srgbClr>
                          </a:glow>
                        </a:effectLst>
                        <a:scene3d>
                          <a:camera prst="isometricOffAxis2Left">
                            <a:rot lat="1075751" lon="1875357" rev="97325"/>
                          </a:camera>
                          <a:lightRig rig="threePt" dir="t"/>
                        </a:scene3d>
                      </p166:spPr>
                    </pslz:zmPr>
                  </pslz:sldZmObj>
                </pslz:sldZm>
              </a:graphicData>
            </a:graphic>
          </p:graphicFrame>
        </mc:Choice>
        <mc:Fallback xmlns="">
          <p:pic>
            <p:nvPicPr>
              <p:cNvPr id="14" name="Slide Zoom 13">
                <a:hlinkClick r:id="rId7" action="ppaction://hlinksldjump"/>
                <a:extLst>
                  <a:ext uri="{FF2B5EF4-FFF2-40B4-BE49-F238E27FC236}">
                    <a16:creationId xmlns:a16="http://schemas.microsoft.com/office/drawing/2014/main" id="{7D7D438F-8905-EE70-45C7-3F03F9F08E51}"/>
                  </a:ext>
                </a:extLst>
              </p:cNvPr>
              <p:cNvPicPr>
                <a:picLocks noGrp="1" noRot="1" noChangeAspect="1" noMove="1" noResize="1" noEditPoints="1" noAdjustHandles="1" noChangeArrowheads="1" noChangeShapeType="1"/>
              </p:cNvPicPr>
              <p:nvPr/>
            </p:nvPicPr>
            <p:blipFill>
              <a:blip r:embed="rId8"/>
              <a:stretch>
                <a:fillRect/>
              </a:stretch>
            </p:blipFill>
            <p:spPr>
              <a:xfrm>
                <a:off x="8182143" y="4823011"/>
                <a:ext cx="5383164" cy="3028030"/>
              </a:xfrm>
              <a:prstGeom prst="rect">
                <a:avLst/>
              </a:prstGeom>
              <a:ln w="3175">
                <a:solidFill>
                  <a:prstClr val="ltGray"/>
                </a:solidFill>
              </a:ln>
              <a:effectLst>
                <a:glow rad="177800">
                  <a:srgbClr val="7030A0">
                    <a:alpha val="60000"/>
                  </a:srgbClr>
                </a:glow>
              </a:effectLst>
              <a:scene3d>
                <a:camera prst="isometricOffAxis2Left">
                  <a:rot lat="1075751" lon="1875357" rev="97325"/>
                </a:camera>
                <a:lightRig rig="threePt" dir="t"/>
              </a:scene3d>
            </p:spPr>
          </p:pic>
        </mc:Fallback>
      </mc:AlternateContent>
      <p:sp>
        <p:nvSpPr>
          <p:cNvPr id="21" name="TextBox 20">
            <a:extLst>
              <a:ext uri="{FF2B5EF4-FFF2-40B4-BE49-F238E27FC236}">
                <a16:creationId xmlns:a16="http://schemas.microsoft.com/office/drawing/2014/main" id="{0FC84B6B-A981-F9AB-671D-9B3E85E6418F}"/>
              </a:ext>
            </a:extLst>
          </p:cNvPr>
          <p:cNvSpPr txBox="1"/>
          <p:nvPr/>
        </p:nvSpPr>
        <p:spPr>
          <a:xfrm rot="10800000">
            <a:off x="1088810" y="4370042"/>
            <a:ext cx="615553" cy="3443415"/>
          </a:xfrm>
          <a:prstGeom prst="rect">
            <a:avLst/>
          </a:prstGeom>
          <a:noFill/>
          <a:scene3d>
            <a:camera prst="orthographicFront">
              <a:rot lat="0" lon="21599994" rev="0"/>
            </a:camera>
            <a:lightRig rig="threePt" dir="t"/>
          </a:scene3d>
        </p:spPr>
        <p:txBody>
          <a:bodyPr vert="eaVert" wrap="square" rtlCol="0">
            <a:spAutoFit/>
          </a:bodyPr>
          <a:lstStyle/>
          <a:p>
            <a:pPr algn="ctr"/>
            <a:r>
              <a:rPr lang="en-US" sz="2800" dirty="0">
                <a:solidFill>
                  <a:srgbClr val="99FF33"/>
                </a:solidFill>
                <a:latin typeface="Raleway"/>
              </a:rPr>
              <a:t>AMERICAN POETS</a:t>
            </a:r>
            <a:endParaRPr lang="en-IN" sz="2800" dirty="0">
              <a:solidFill>
                <a:srgbClr val="99FF33"/>
              </a:solidFill>
              <a:latin typeface="Raleway"/>
            </a:endParaRPr>
          </a:p>
        </p:txBody>
      </p:sp>
      <p:sp>
        <p:nvSpPr>
          <p:cNvPr id="18" name="TextBox 17">
            <a:extLst>
              <a:ext uri="{FF2B5EF4-FFF2-40B4-BE49-F238E27FC236}">
                <a16:creationId xmlns:a16="http://schemas.microsoft.com/office/drawing/2014/main" id="{F33EF435-BDCA-BF2E-9357-A16FF9A94083}"/>
              </a:ext>
            </a:extLst>
          </p:cNvPr>
          <p:cNvSpPr txBox="1"/>
          <p:nvPr/>
        </p:nvSpPr>
        <p:spPr>
          <a:xfrm>
            <a:off x="13182632" y="5449285"/>
            <a:ext cx="615553" cy="2742274"/>
          </a:xfrm>
          <a:prstGeom prst="rect">
            <a:avLst/>
          </a:prstGeom>
          <a:noFill/>
        </p:spPr>
        <p:txBody>
          <a:bodyPr vert="eaVert" wrap="square" rtlCol="0">
            <a:spAutoFit/>
          </a:bodyPr>
          <a:lstStyle/>
          <a:p>
            <a:pPr algn="ctr"/>
            <a:r>
              <a:rPr lang="en-US" sz="2800" dirty="0">
                <a:solidFill>
                  <a:srgbClr val="CC00FF"/>
                </a:solidFill>
                <a:latin typeface="Raleway"/>
              </a:rPr>
              <a:t>INDIAN POETS</a:t>
            </a:r>
            <a:endParaRPr lang="en-IN" sz="2800" dirty="0">
              <a:solidFill>
                <a:srgbClr val="CC00FF"/>
              </a:solidFill>
              <a:latin typeface="Raleway"/>
            </a:endParaRPr>
          </a:p>
        </p:txBody>
      </p:sp>
      <p:sp>
        <p:nvSpPr>
          <p:cNvPr id="7" name="Text 2"/>
          <p:cNvSpPr/>
          <p:nvPr/>
        </p:nvSpPr>
        <p:spPr>
          <a:xfrm>
            <a:off x="2070100" y="1585182"/>
            <a:ext cx="10426700" cy="181451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t"/>
          <a:lstStyle/>
          <a:p>
            <a:pPr marL="0" indent="0" algn="just">
              <a:lnSpc>
                <a:spcPts val="2858"/>
              </a:lnSpc>
              <a:buNone/>
            </a:pPr>
            <a:r>
              <a:rPr lang="en-US" sz="2800" dirty="0">
                <a:solidFill>
                  <a:srgbClr val="CFCBBF"/>
                </a:solidFill>
                <a:latin typeface="Raleway" pitchFamily="34" charset="0"/>
                <a:ea typeface="Raleway" pitchFamily="34" charset="-122"/>
                <a:cs typeface="Raleway" pitchFamily="34" charset="-120"/>
              </a:rPr>
              <a:t> This presentation will dive into the powerful poetic works of two renowned Indian poets - Rabindranath Tagore and Sarojini Naidu - and two celebrated American poets - Emily Dickinson and Walt Whitman. We will explore their distinct themes, styles, and cultural influences that have made them timeless voices in world literature.</a:t>
            </a:r>
            <a:endParaRPr lang="en-US" sz="2800" dirty="0"/>
          </a:p>
        </p:txBody>
      </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B60113F9-9BB8-DB0E-8D4E-88E8094C7D82}"/>
                  </a:ext>
                </a:extLst>
              </p14:cNvPr>
              <p14:cNvContentPartPr/>
              <p14:nvPr/>
            </p14:nvContentPartPr>
            <p14:xfrm>
              <a:off x="791547" y="1558840"/>
              <a:ext cx="360" cy="6480"/>
            </p14:xfrm>
          </p:contentPart>
        </mc:Choice>
        <mc:Fallback>
          <p:pic>
            <p:nvPicPr>
              <p:cNvPr id="2" name="Ink 1">
                <a:extLst>
                  <a:ext uri="{FF2B5EF4-FFF2-40B4-BE49-F238E27FC236}">
                    <a16:creationId xmlns:a16="http://schemas.microsoft.com/office/drawing/2014/main" id="{B60113F9-9BB8-DB0E-8D4E-88E8094C7D82}"/>
                  </a:ext>
                </a:extLst>
              </p:cNvPr>
              <p:cNvPicPr/>
              <p:nvPr/>
            </p:nvPicPr>
            <p:blipFill>
              <a:blip r:embed="rId10"/>
              <a:stretch>
                <a:fillRect/>
              </a:stretch>
            </p:blipFill>
            <p:spPr>
              <a:xfrm>
                <a:off x="782547" y="1549840"/>
                <a:ext cx="18000" cy="2412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afterEffect">
                                  <p:stCondLst>
                                    <p:cond delay="0"/>
                                  </p:stCondLst>
                                  <p:childTnLst>
                                    <p:animMotion origin="layout" path="M 5.90278E-6 -4.44444E-6 L 5.90278E-6 0.05074 " pathEditMode="relative" rAng="0" ptsTypes="AA">
                                      <p:cBhvr>
                                        <p:cTn id="6" dur="2000" fill="hold"/>
                                        <p:tgtEl>
                                          <p:spTgt spid="12"/>
                                        </p:tgtEl>
                                        <p:attrNameLst>
                                          <p:attrName>ppt_x</p:attrName>
                                          <p:attrName>ppt_y</p:attrName>
                                        </p:attrNameLst>
                                      </p:cBhvr>
                                      <p:rCtr x="0" y="2527"/>
                                    </p:animMotion>
                                  </p:childTnLst>
                                </p:cTn>
                              </p:par>
                              <p:par>
                                <p:cTn id="7" presetID="42" presetClass="path" presetSubtype="0" repeatCount="indefinite" accel="50000" decel="50000" autoRev="1" fill="hold" nodeType="withEffect">
                                  <p:stCondLst>
                                    <p:cond delay="0"/>
                                  </p:stCondLst>
                                  <p:endCondLst>
                                    <p:cond evt="onNext" delay="0">
                                      <p:tgtEl>
                                        <p:sldTgt/>
                                      </p:tgtEl>
                                    </p:cond>
                                  </p:endCondLst>
                                  <p:childTnLst>
                                    <p:animMotion origin="layout" path="M -4.0625E-6 -1.7284E-6 L -4.0625E-6 -0.02816 " pathEditMode="relative" rAng="0" ptsTypes="AA">
                                      <p:cBhvr>
                                        <p:cTn id="8" dur="2000" fill="hold"/>
                                        <p:tgtEl>
                                          <p:spTgt spid="14"/>
                                        </p:tgtEl>
                                        <p:attrNameLst>
                                          <p:attrName>ppt_x</p:attrName>
                                          <p:attrName>ppt_y</p:attrName>
                                        </p:attrNameLst>
                                      </p:cBhvr>
                                      <p:rCtr x="0" y="-1408"/>
                                    </p:animMotion>
                                  </p:childTnLst>
                                </p:cTn>
                              </p:par>
                              <p:par>
                                <p:cTn id="9" presetID="15" presetClass="emph" presetSubtype="0" grpId="0" nodeType="withEffect">
                                  <p:stCondLst>
                                    <p:cond delay="0"/>
                                  </p:stCondLst>
                                  <p:iterate type="lt">
                                    <p:tmAbs val="500"/>
                                  </p:iterate>
                                  <p:childTnLst>
                                    <p:set>
                                      <p:cBhvr override="childStyle">
                                        <p:cTn id="10" dur="indefinite"/>
                                        <p:tgtEl>
                                          <p:spTgt spid="18"/>
                                        </p:tgtEl>
                                        <p:attrNameLst>
                                          <p:attrName>style.fontWeight</p:attrName>
                                        </p:attrNameLst>
                                      </p:cBhvr>
                                      <p:to>
                                        <p:strVal val="bold"/>
                                      </p:to>
                                    </p:set>
                                  </p:childTnLst>
                                </p:cTn>
                              </p:par>
                              <p:par>
                                <p:cTn id="11" presetID="15" presetClass="emph" presetSubtype="0" grpId="2" nodeType="withEffect">
                                  <p:stCondLst>
                                    <p:cond delay="0"/>
                                  </p:stCondLst>
                                  <p:iterate type="lt">
                                    <p:tmAbs val="500"/>
                                  </p:iterate>
                                  <p:childTnLst>
                                    <p:set>
                                      <p:cBhvr override="childStyle">
                                        <p:cTn id="12" dur="indefinite"/>
                                        <p:tgtEl>
                                          <p:spTgt spid="21">
                                            <p:txEl>
                                              <p:pRg st="0" end="0"/>
                                            </p:txEl>
                                          </p:spTgt>
                                        </p:tgtEl>
                                        <p:attrNameLst>
                                          <p:attrName>style.fontWeight</p:attrName>
                                        </p:attrNameLst>
                                      </p:cBhvr>
                                      <p:to>
                                        <p:strVal val="bold"/>
                                      </p:to>
                                    </p:set>
                                  </p:childTnLst>
                                </p:cTn>
                              </p:par>
                              <p:par>
                                <p:cTn id="13" presetID="18" presetClass="emph" presetSubtype="0" fill="hold" grpId="4" nodeType="withEffect">
                                  <p:stCondLst>
                                    <p:cond delay="10000"/>
                                  </p:stCondLst>
                                  <p:iterate type="lt">
                                    <p:tmPct val="10000"/>
                                  </p:iterate>
                                  <p:childTnLst>
                                    <p:set>
                                      <p:cBhvr override="childStyle">
                                        <p:cTn id="14" dur="5000" fill="hold"/>
                                        <p:tgtEl>
                                          <p:spTgt spid="21">
                                            <p:txEl>
                                              <p:pRg st="0" end="0"/>
                                            </p:txEl>
                                          </p:spTgt>
                                        </p:tgtEl>
                                        <p:attrNameLst>
                                          <p:attrName>style.textDecorationUnderline</p:attrName>
                                        </p:attrNameLst>
                                      </p:cBhvr>
                                      <p:to>
                                        <p:strVal val="true"/>
                                      </p:to>
                                    </p:set>
                                  </p:childTnLst>
                                </p:cTn>
                              </p:par>
                              <p:par>
                                <p:cTn id="15" presetID="27" presetClass="emph" presetSubtype="0" fill="remove" grpId="5" nodeType="withEffect">
                                  <p:stCondLst>
                                    <p:cond delay="0"/>
                                  </p:stCondLst>
                                  <p:iterate type="lt">
                                    <p:tmPct val="10000"/>
                                  </p:iterate>
                                  <p:childTnLst>
                                    <p:animClr clrSpc="rgb" dir="cw">
                                      <p:cBhvr override="childStyle">
                                        <p:cTn id="16" dur="7500" autoRev="1" fill="remove"/>
                                        <p:tgtEl>
                                          <p:spTgt spid="21">
                                            <p:txEl>
                                              <p:pRg st="0" end="0"/>
                                            </p:txEl>
                                          </p:spTgt>
                                        </p:tgtEl>
                                        <p:attrNameLst>
                                          <p:attrName>style.color</p:attrName>
                                        </p:attrNameLst>
                                      </p:cBhvr>
                                      <p:to>
                                        <a:srgbClr val="9900FF"/>
                                      </p:to>
                                    </p:animClr>
                                    <p:animClr clrSpc="rgb" dir="cw">
                                      <p:cBhvr>
                                        <p:cTn id="17" dur="7500" autoRev="1" fill="remove"/>
                                        <p:tgtEl>
                                          <p:spTgt spid="21">
                                            <p:txEl>
                                              <p:pRg st="0" end="0"/>
                                            </p:txEl>
                                          </p:spTgt>
                                        </p:tgtEl>
                                        <p:attrNameLst>
                                          <p:attrName>fillcolor</p:attrName>
                                        </p:attrNameLst>
                                      </p:cBhvr>
                                      <p:to>
                                        <a:srgbClr val="9900FF"/>
                                      </p:to>
                                    </p:animClr>
                                    <p:set>
                                      <p:cBhvr>
                                        <p:cTn id="18" dur="7500" autoRev="1" fill="remove"/>
                                        <p:tgtEl>
                                          <p:spTgt spid="21">
                                            <p:txEl>
                                              <p:pRg st="0" end="0"/>
                                            </p:txEl>
                                          </p:spTgt>
                                        </p:tgtEl>
                                        <p:attrNameLst>
                                          <p:attrName>fill.type</p:attrName>
                                        </p:attrNameLst>
                                      </p:cBhvr>
                                      <p:to>
                                        <p:strVal val="solid"/>
                                      </p:to>
                                    </p:set>
                                    <p:set>
                                      <p:cBhvr>
                                        <p:cTn id="19" dur="7500" autoRev="1" fill="remove"/>
                                        <p:tgtEl>
                                          <p:spTgt spid="21">
                                            <p:txEl>
                                              <p:pRg st="0" end="0"/>
                                            </p:txEl>
                                          </p:spTgt>
                                        </p:tgtEl>
                                        <p:attrNameLst>
                                          <p:attrName>fill.on</p:attrName>
                                        </p:attrNameLst>
                                      </p:cBhvr>
                                      <p:to>
                                        <p:strVal val="true"/>
                                      </p:to>
                                    </p:set>
                                  </p:childTnLst>
                                </p:cTn>
                              </p:par>
                              <p:par>
                                <p:cTn id="20" presetID="27" presetClass="emph" presetSubtype="0" fill="remove" grpId="7" nodeType="withEffect">
                                  <p:stCondLst>
                                    <p:cond delay="0"/>
                                  </p:stCondLst>
                                  <p:iterate type="lt">
                                    <p:tmPct val="20000"/>
                                  </p:iterate>
                                  <p:childTnLst>
                                    <p:animClr clrSpc="rgb" dir="cw">
                                      <p:cBhvr override="childStyle">
                                        <p:cTn id="21" dur="7500" autoRev="1" fill="remove"/>
                                        <p:tgtEl>
                                          <p:spTgt spid="21">
                                            <p:txEl>
                                              <p:pRg st="0" end="0"/>
                                            </p:txEl>
                                          </p:spTgt>
                                        </p:tgtEl>
                                        <p:attrNameLst>
                                          <p:attrName>style.color</p:attrName>
                                        </p:attrNameLst>
                                      </p:cBhvr>
                                      <p:to>
                                        <a:srgbClr val="9900FF"/>
                                      </p:to>
                                    </p:animClr>
                                    <p:animClr clrSpc="rgb" dir="cw">
                                      <p:cBhvr>
                                        <p:cTn id="22" dur="7500" autoRev="1" fill="remove"/>
                                        <p:tgtEl>
                                          <p:spTgt spid="21">
                                            <p:txEl>
                                              <p:pRg st="0" end="0"/>
                                            </p:txEl>
                                          </p:spTgt>
                                        </p:tgtEl>
                                        <p:attrNameLst>
                                          <p:attrName>fillcolor</p:attrName>
                                        </p:attrNameLst>
                                      </p:cBhvr>
                                      <p:to>
                                        <a:srgbClr val="9900FF"/>
                                      </p:to>
                                    </p:animClr>
                                    <p:set>
                                      <p:cBhvr>
                                        <p:cTn id="23" dur="7500" autoRev="1" fill="remove"/>
                                        <p:tgtEl>
                                          <p:spTgt spid="21">
                                            <p:txEl>
                                              <p:pRg st="0" end="0"/>
                                            </p:txEl>
                                          </p:spTgt>
                                        </p:tgtEl>
                                        <p:attrNameLst>
                                          <p:attrName>fill.type</p:attrName>
                                        </p:attrNameLst>
                                      </p:cBhvr>
                                      <p:to>
                                        <p:strVal val="solid"/>
                                      </p:to>
                                    </p:set>
                                    <p:set>
                                      <p:cBhvr>
                                        <p:cTn id="24" dur="7500" autoRev="1" fill="remove"/>
                                        <p:tgtEl>
                                          <p:spTgt spid="21">
                                            <p:txEl>
                                              <p:pRg st="0" end="0"/>
                                            </p:txEl>
                                          </p:spTgt>
                                        </p:tgtEl>
                                        <p:attrNameLst>
                                          <p:attrName>fill.on</p:attrName>
                                        </p:attrNameLst>
                                      </p:cBhvr>
                                      <p:to>
                                        <p:strVal val="true"/>
                                      </p:to>
                                    </p:set>
                                  </p:childTnLst>
                                </p:cTn>
                              </p:par>
                              <p:par>
                                <p:cTn id="25" presetID="27" presetClass="emph" presetSubtype="0" fill="remove" grpId="8" nodeType="withEffect">
                                  <p:stCondLst>
                                    <p:cond delay="0"/>
                                  </p:stCondLst>
                                  <p:iterate type="lt">
                                    <p:tmPct val="50000"/>
                                  </p:iterate>
                                  <p:childTnLst>
                                    <p:animClr clrSpc="rgb" dir="cw">
                                      <p:cBhvr override="childStyle">
                                        <p:cTn id="26" dur="7500" autoRev="1" fill="remove"/>
                                        <p:tgtEl>
                                          <p:spTgt spid="21">
                                            <p:txEl>
                                              <p:pRg st="0" end="0"/>
                                            </p:txEl>
                                          </p:spTgt>
                                        </p:tgtEl>
                                        <p:attrNameLst>
                                          <p:attrName>style.color</p:attrName>
                                        </p:attrNameLst>
                                      </p:cBhvr>
                                      <p:to>
                                        <a:srgbClr val="9900FF"/>
                                      </p:to>
                                    </p:animClr>
                                    <p:animClr clrSpc="rgb" dir="cw">
                                      <p:cBhvr>
                                        <p:cTn id="27" dur="7500" autoRev="1" fill="remove"/>
                                        <p:tgtEl>
                                          <p:spTgt spid="21">
                                            <p:txEl>
                                              <p:pRg st="0" end="0"/>
                                            </p:txEl>
                                          </p:spTgt>
                                        </p:tgtEl>
                                        <p:attrNameLst>
                                          <p:attrName>fillcolor</p:attrName>
                                        </p:attrNameLst>
                                      </p:cBhvr>
                                      <p:to>
                                        <a:srgbClr val="9900FF"/>
                                      </p:to>
                                    </p:animClr>
                                    <p:set>
                                      <p:cBhvr>
                                        <p:cTn id="28" dur="7500" autoRev="1" fill="remove"/>
                                        <p:tgtEl>
                                          <p:spTgt spid="21">
                                            <p:txEl>
                                              <p:pRg st="0" end="0"/>
                                            </p:txEl>
                                          </p:spTgt>
                                        </p:tgtEl>
                                        <p:attrNameLst>
                                          <p:attrName>fill.type</p:attrName>
                                        </p:attrNameLst>
                                      </p:cBhvr>
                                      <p:to>
                                        <p:strVal val="solid"/>
                                      </p:to>
                                    </p:set>
                                    <p:set>
                                      <p:cBhvr>
                                        <p:cTn id="29" dur="7500" autoRev="1" fill="remove"/>
                                        <p:tgtEl>
                                          <p:spTgt spid="21">
                                            <p:txEl>
                                              <p:pRg st="0" end="0"/>
                                            </p:txEl>
                                          </p:spTgt>
                                        </p:tgtEl>
                                        <p:attrNameLst>
                                          <p:attrName>fill.on</p:attrName>
                                        </p:attrNameLst>
                                      </p:cBhvr>
                                      <p:to>
                                        <p:strVal val="true"/>
                                      </p:to>
                                    </p:set>
                                  </p:childTnLst>
                                </p:cTn>
                              </p:par>
                              <p:par>
                                <p:cTn id="30" presetID="27" presetClass="emph" presetSubtype="0" fill="remove" grpId="9" nodeType="withEffect">
                                  <p:stCondLst>
                                    <p:cond delay="0"/>
                                  </p:stCondLst>
                                  <p:iterate type="lt">
                                    <p:tmPct val="10000"/>
                                  </p:iterate>
                                  <p:childTnLst>
                                    <p:animClr clrSpc="rgb" dir="cw">
                                      <p:cBhvr override="childStyle">
                                        <p:cTn id="31" dur="1500" autoRev="1" fill="remove"/>
                                        <p:tgtEl>
                                          <p:spTgt spid="21">
                                            <p:txEl>
                                              <p:pRg st="0" end="0"/>
                                            </p:txEl>
                                          </p:spTgt>
                                        </p:tgtEl>
                                        <p:attrNameLst>
                                          <p:attrName>style.color</p:attrName>
                                        </p:attrNameLst>
                                      </p:cBhvr>
                                      <p:to>
                                        <a:srgbClr val="FF0066"/>
                                      </p:to>
                                    </p:animClr>
                                    <p:animClr clrSpc="rgb" dir="cw">
                                      <p:cBhvr>
                                        <p:cTn id="32" dur="1500" autoRev="1" fill="remove"/>
                                        <p:tgtEl>
                                          <p:spTgt spid="21">
                                            <p:txEl>
                                              <p:pRg st="0" end="0"/>
                                            </p:txEl>
                                          </p:spTgt>
                                        </p:tgtEl>
                                        <p:attrNameLst>
                                          <p:attrName>fillcolor</p:attrName>
                                        </p:attrNameLst>
                                      </p:cBhvr>
                                      <p:to>
                                        <a:srgbClr val="FF0066"/>
                                      </p:to>
                                    </p:animClr>
                                    <p:set>
                                      <p:cBhvr>
                                        <p:cTn id="33" dur="1500" autoRev="1" fill="remove"/>
                                        <p:tgtEl>
                                          <p:spTgt spid="21">
                                            <p:txEl>
                                              <p:pRg st="0" end="0"/>
                                            </p:txEl>
                                          </p:spTgt>
                                        </p:tgtEl>
                                        <p:attrNameLst>
                                          <p:attrName>fill.type</p:attrName>
                                        </p:attrNameLst>
                                      </p:cBhvr>
                                      <p:to>
                                        <p:strVal val="solid"/>
                                      </p:to>
                                    </p:set>
                                    <p:set>
                                      <p:cBhvr>
                                        <p:cTn id="34" dur="1500" autoRev="1" fill="remove"/>
                                        <p:tgtEl>
                                          <p:spTgt spid="21">
                                            <p:txEl>
                                              <p:pRg st="0" end="0"/>
                                            </p:txEl>
                                          </p:spTgt>
                                        </p:tgtEl>
                                        <p:attrNameLst>
                                          <p:attrName>fill.on</p:attrName>
                                        </p:attrNameLst>
                                      </p:cBhvr>
                                      <p:to>
                                        <p:strVal val="true"/>
                                      </p:to>
                                    </p:set>
                                  </p:childTnLst>
                                </p:cTn>
                              </p:par>
                              <p:par>
                                <p:cTn id="35" presetID="27" presetClass="emph" presetSubtype="0" fill="remove" grpId="10" nodeType="withEffect">
                                  <p:stCondLst>
                                    <p:cond delay="3000"/>
                                  </p:stCondLst>
                                  <p:iterate type="lt">
                                    <p:tmPct val="10000"/>
                                  </p:iterate>
                                  <p:childTnLst>
                                    <p:animClr clrSpc="rgb" dir="cw">
                                      <p:cBhvr override="childStyle">
                                        <p:cTn id="36" dur="1500" autoRev="1" fill="remove"/>
                                        <p:tgtEl>
                                          <p:spTgt spid="21">
                                            <p:txEl>
                                              <p:pRg st="0" end="0"/>
                                            </p:txEl>
                                          </p:spTgt>
                                        </p:tgtEl>
                                        <p:attrNameLst>
                                          <p:attrName>style.color</p:attrName>
                                        </p:attrNameLst>
                                      </p:cBhvr>
                                      <p:to>
                                        <a:srgbClr val="FF0066"/>
                                      </p:to>
                                    </p:animClr>
                                    <p:animClr clrSpc="rgb" dir="cw">
                                      <p:cBhvr>
                                        <p:cTn id="37" dur="1500" autoRev="1" fill="remove"/>
                                        <p:tgtEl>
                                          <p:spTgt spid="21">
                                            <p:txEl>
                                              <p:pRg st="0" end="0"/>
                                            </p:txEl>
                                          </p:spTgt>
                                        </p:tgtEl>
                                        <p:attrNameLst>
                                          <p:attrName>fillcolor</p:attrName>
                                        </p:attrNameLst>
                                      </p:cBhvr>
                                      <p:to>
                                        <a:srgbClr val="FF0066"/>
                                      </p:to>
                                    </p:animClr>
                                    <p:set>
                                      <p:cBhvr>
                                        <p:cTn id="38" dur="1500" autoRev="1" fill="remove"/>
                                        <p:tgtEl>
                                          <p:spTgt spid="21">
                                            <p:txEl>
                                              <p:pRg st="0" end="0"/>
                                            </p:txEl>
                                          </p:spTgt>
                                        </p:tgtEl>
                                        <p:attrNameLst>
                                          <p:attrName>fill.type</p:attrName>
                                        </p:attrNameLst>
                                      </p:cBhvr>
                                      <p:to>
                                        <p:strVal val="solid"/>
                                      </p:to>
                                    </p:set>
                                    <p:set>
                                      <p:cBhvr>
                                        <p:cTn id="39" dur="1500" autoRev="1" fill="remove"/>
                                        <p:tgtEl>
                                          <p:spTgt spid="21">
                                            <p:txEl>
                                              <p:pRg st="0" end="0"/>
                                            </p:txEl>
                                          </p:spTgt>
                                        </p:tgtEl>
                                        <p:attrNameLst>
                                          <p:attrName>fill.on</p:attrName>
                                        </p:attrNameLst>
                                      </p:cBhvr>
                                      <p:to>
                                        <p:strVal val="true"/>
                                      </p:to>
                                    </p:set>
                                  </p:childTnLst>
                                </p:cTn>
                              </p:par>
                              <p:par>
                                <p:cTn id="40" presetID="27" presetClass="emph" presetSubtype="0" fill="remove" grpId="11" nodeType="withEffect">
                                  <p:stCondLst>
                                    <p:cond delay="0"/>
                                  </p:stCondLst>
                                  <p:iterate type="lt">
                                    <p:tmPct val="5000"/>
                                  </p:iterate>
                                  <p:childTnLst>
                                    <p:animClr clrSpc="rgb" dir="cw">
                                      <p:cBhvr override="childStyle">
                                        <p:cTn id="41" dur="7500" autoRev="1" fill="remove"/>
                                        <p:tgtEl>
                                          <p:spTgt spid="21">
                                            <p:txEl>
                                              <p:pRg st="0" end="0"/>
                                            </p:txEl>
                                          </p:spTgt>
                                        </p:tgtEl>
                                        <p:attrNameLst>
                                          <p:attrName>style.color</p:attrName>
                                        </p:attrNameLst>
                                      </p:cBhvr>
                                      <p:to>
                                        <a:srgbClr val="FF3300"/>
                                      </p:to>
                                    </p:animClr>
                                    <p:animClr clrSpc="rgb" dir="cw">
                                      <p:cBhvr>
                                        <p:cTn id="42" dur="7500" autoRev="1" fill="remove"/>
                                        <p:tgtEl>
                                          <p:spTgt spid="21">
                                            <p:txEl>
                                              <p:pRg st="0" end="0"/>
                                            </p:txEl>
                                          </p:spTgt>
                                        </p:tgtEl>
                                        <p:attrNameLst>
                                          <p:attrName>fillcolor</p:attrName>
                                        </p:attrNameLst>
                                      </p:cBhvr>
                                      <p:to>
                                        <a:srgbClr val="FF3300"/>
                                      </p:to>
                                    </p:animClr>
                                    <p:set>
                                      <p:cBhvr>
                                        <p:cTn id="43" dur="7500" autoRev="1" fill="remove"/>
                                        <p:tgtEl>
                                          <p:spTgt spid="21">
                                            <p:txEl>
                                              <p:pRg st="0" end="0"/>
                                            </p:txEl>
                                          </p:spTgt>
                                        </p:tgtEl>
                                        <p:attrNameLst>
                                          <p:attrName>fill.type</p:attrName>
                                        </p:attrNameLst>
                                      </p:cBhvr>
                                      <p:to>
                                        <p:strVal val="solid"/>
                                      </p:to>
                                    </p:set>
                                    <p:set>
                                      <p:cBhvr>
                                        <p:cTn id="44" dur="7500" autoRev="1" fill="remove"/>
                                        <p:tgtEl>
                                          <p:spTgt spid="21">
                                            <p:txEl>
                                              <p:pRg st="0" end="0"/>
                                            </p:txEl>
                                          </p:spTgt>
                                        </p:tgtEl>
                                        <p:attrNameLst>
                                          <p:attrName>fill.on</p:attrName>
                                        </p:attrNameLst>
                                      </p:cBhvr>
                                      <p:to>
                                        <p:strVal val="true"/>
                                      </p:to>
                                    </p:set>
                                  </p:childTnLst>
                                </p:cTn>
                              </p:par>
                              <p:par>
                                <p:cTn id="45" presetID="8" presetClass="emph" presetSubtype="0" repeatCount="indefinite" accel="50000" decel="50000" autoRev="1" fill="hold" nodeType="withEffect">
                                  <p:stCondLst>
                                    <p:cond delay="0"/>
                                  </p:stCondLst>
                                  <p:childTnLst>
                                    <p:animRot by="120000">
                                      <p:cBhvr>
                                        <p:cTn id="46" dur="2000" fill="hold"/>
                                        <p:tgtEl>
                                          <p:spTgt spid="14"/>
                                        </p:tgtEl>
                                        <p:attrNameLst>
                                          <p:attrName>r</p:attrName>
                                        </p:attrNameLst>
                                      </p:cBhvr>
                                    </p:animRot>
                                  </p:childTnLst>
                                </p:cTn>
                              </p:par>
                              <p:par>
                                <p:cTn id="47" presetID="8" presetClass="emph" presetSubtype="0" repeatCount="indefinite" accel="50000" decel="50000" autoRev="1" fill="remove" nodeType="withEffect">
                                  <p:stCondLst>
                                    <p:cond delay="0"/>
                                  </p:stCondLst>
                                  <p:childTnLst>
                                    <p:animRot by="120000">
                                      <p:cBhvr>
                                        <p:cTn id="48" dur="2000" fill="hold"/>
                                        <p:tgtEl>
                                          <p:spTgt spid="12"/>
                                        </p:tgtEl>
                                        <p:attrNameLst>
                                          <p:attrName>r</p:attrName>
                                        </p:attrNameLst>
                                      </p:cBhvr>
                                    </p:animRot>
                                  </p:childTnLst>
                                </p:cTn>
                              </p:par>
                              <p:par>
                                <p:cTn id="49" presetID="42" presetClass="path" presetSubtype="0" repeatCount="indefinite" accel="50000" decel="50000" autoRev="1" fill="hold" grpId="12" nodeType="withEffect">
                                  <p:stCondLst>
                                    <p:cond delay="0"/>
                                  </p:stCondLst>
                                  <p:iterate type="lt">
                                    <p:tmPct val="0"/>
                                  </p:iterate>
                                  <p:childTnLst>
                                    <p:animMotion origin="layout" path="M 9.02778E-7 3.7037E-6 L 0.00022 0.02681 " pathEditMode="relative" rAng="0" ptsTypes="AA">
                                      <p:cBhvr>
                                        <p:cTn id="50" dur="2000" fill="hold"/>
                                        <p:tgtEl>
                                          <p:spTgt spid="21">
                                            <p:txEl>
                                              <p:pRg st="0" end="0"/>
                                            </p:txEl>
                                          </p:spTgt>
                                        </p:tgtEl>
                                        <p:attrNameLst>
                                          <p:attrName>ppt_x</p:attrName>
                                          <p:attrName>ppt_y</p:attrName>
                                        </p:attrNameLst>
                                      </p:cBhvr>
                                      <p:rCtr x="11" y="1331"/>
                                    </p:animMotion>
                                  </p:childTnLst>
                                </p:cTn>
                              </p:par>
                              <p:par>
                                <p:cTn id="51" presetID="42" presetClass="path" presetSubtype="0" repeatCount="indefinite" accel="50000" decel="50000" autoRev="1" fill="hold" grpId="1" nodeType="withEffect">
                                  <p:stCondLst>
                                    <p:cond delay="0"/>
                                  </p:stCondLst>
                                  <p:iterate type="lt">
                                    <p:tmPct val="0"/>
                                  </p:iterate>
                                  <p:childTnLst>
                                    <p:animMotion origin="layout" path="M -2.01389E-6 -3.7037E-6 L 0.00011 -0.02585 " pathEditMode="relative" rAng="0" ptsTypes="AA">
                                      <p:cBhvr>
                                        <p:cTn id="52" dur="2000" fill="hold"/>
                                        <p:tgtEl>
                                          <p:spTgt spid="18"/>
                                        </p:tgtEl>
                                        <p:attrNameLst>
                                          <p:attrName>ppt_x</p:attrName>
                                          <p:attrName>ppt_y</p:attrName>
                                        </p:attrNameLst>
                                      </p:cBhvr>
                                      <p:rCtr x="0" y="-1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2" build="allAtOnce"/>
      <p:bldP spid="21" grpId="4" build="allAtOnce"/>
      <p:bldP spid="21" grpId="5" build="allAtOnce"/>
      <p:bldP spid="21" grpId="7" build="allAtOnce"/>
      <p:bldP spid="21" grpId="8" build="allAtOnce"/>
      <p:bldP spid="21" grpId="9" build="allAtOnce"/>
      <p:bldP spid="21" grpId="10" build="allAtOnce"/>
      <p:bldP spid="21" grpId="11" build="allAtOnce"/>
      <p:bldP spid="21" grpId="12" build="allAtOnce"/>
      <p:bldP spid="18" grpId="0"/>
      <p:bldP spid="18" grpId="1"/>
    </p:bldLst>
  </p:timing>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8078" y="1615678"/>
            <a:ext cx="4998244" cy="4998244"/>
          </a:xfrm>
          <a:prstGeom prst="rect">
            <a:avLst/>
          </a:prstGeom>
        </p:spPr>
      </p:pic>
      <p:sp>
        <p:nvSpPr>
          <p:cNvPr id="6" name="Text 1"/>
          <p:cNvSpPr/>
          <p:nvPr/>
        </p:nvSpPr>
        <p:spPr>
          <a:xfrm>
            <a:off x="683657" y="849392"/>
            <a:ext cx="7776686" cy="1220867"/>
          </a:xfrm>
          <a:prstGeom prst="rect">
            <a:avLst/>
          </a:prstGeom>
          <a:noFill/>
          <a:ln/>
        </p:spPr>
        <p:txBody>
          <a:bodyPr wrap="square" rtlCol="0" anchor="t"/>
          <a:lstStyle/>
          <a:p>
            <a:pPr marL="0" indent="0">
              <a:lnSpc>
                <a:spcPts val="4807"/>
              </a:lnSpc>
              <a:buNone/>
            </a:pPr>
            <a:r>
              <a:rPr lang="en-US" sz="3846" dirty="0">
                <a:solidFill>
                  <a:srgbClr val="AE8625"/>
                </a:solidFill>
                <a:latin typeface="Prata" pitchFamily="34" charset="0"/>
                <a:ea typeface="Prata" pitchFamily="34" charset="-122"/>
                <a:cs typeface="Prata" pitchFamily="34" charset="-120"/>
              </a:rPr>
              <a:t>Comparative Analysis: Themes and Styles</a:t>
            </a:r>
            <a:endParaRPr lang="en-US" sz="3846" dirty="0"/>
          </a:p>
        </p:txBody>
      </p:sp>
      <p:sp>
        <p:nvSpPr>
          <p:cNvPr id="7" name="Shape 2"/>
          <p:cNvSpPr/>
          <p:nvPr/>
        </p:nvSpPr>
        <p:spPr>
          <a:xfrm>
            <a:off x="964525" y="2363272"/>
            <a:ext cx="24408" cy="5016818"/>
          </a:xfrm>
          <a:prstGeom prst="rect">
            <a:avLst/>
          </a:prstGeom>
          <a:solidFill>
            <a:srgbClr val="D2AC47"/>
          </a:solidFill>
          <a:ln/>
        </p:spPr>
      </p:sp>
      <p:sp>
        <p:nvSpPr>
          <p:cNvPr id="8" name="Shape 3"/>
          <p:cNvSpPr/>
          <p:nvPr/>
        </p:nvSpPr>
        <p:spPr>
          <a:xfrm>
            <a:off x="1196400" y="2790408"/>
            <a:ext cx="683657" cy="24408"/>
          </a:xfrm>
          <a:prstGeom prst="rect">
            <a:avLst/>
          </a:prstGeom>
          <a:solidFill>
            <a:srgbClr val="D2AC47"/>
          </a:solidFill>
          <a:ln/>
        </p:spPr>
      </p:sp>
      <p:sp>
        <p:nvSpPr>
          <p:cNvPr id="9" name="Shape 4"/>
          <p:cNvSpPr/>
          <p:nvPr/>
        </p:nvSpPr>
        <p:spPr>
          <a:xfrm>
            <a:off x="756940" y="2582942"/>
            <a:ext cx="439460" cy="439460"/>
          </a:xfrm>
          <a:prstGeom prst="roundRect">
            <a:avLst>
              <a:gd name="adj" fmla="val 13336"/>
            </a:avLst>
          </a:prstGeom>
          <a:solidFill>
            <a:srgbClr val="2D3033"/>
          </a:solidFill>
          <a:ln/>
        </p:spPr>
      </p:sp>
      <p:sp>
        <p:nvSpPr>
          <p:cNvPr id="10" name="Text 5"/>
          <p:cNvSpPr/>
          <p:nvPr/>
        </p:nvSpPr>
        <p:spPr>
          <a:xfrm>
            <a:off x="926128" y="2656165"/>
            <a:ext cx="101084" cy="293013"/>
          </a:xfrm>
          <a:prstGeom prst="rect">
            <a:avLst/>
          </a:prstGeom>
          <a:noFill/>
          <a:ln/>
        </p:spPr>
        <p:txBody>
          <a:bodyPr wrap="none" rtlCol="0" anchor="t"/>
          <a:lstStyle/>
          <a:p>
            <a:pPr marL="0" indent="0" algn="ctr">
              <a:lnSpc>
                <a:spcPts val="2307"/>
              </a:lnSpc>
              <a:buNone/>
            </a:pPr>
            <a:r>
              <a:rPr lang="en-US" sz="2307" dirty="0">
                <a:solidFill>
                  <a:srgbClr val="AE8625"/>
                </a:solidFill>
                <a:latin typeface="Prata" pitchFamily="34" charset="0"/>
                <a:ea typeface="Prata" pitchFamily="34" charset="-122"/>
                <a:cs typeface="Prata" pitchFamily="34" charset="-120"/>
              </a:rPr>
              <a:t>1</a:t>
            </a:r>
            <a:endParaRPr lang="en-US" sz="2307" dirty="0"/>
          </a:p>
        </p:txBody>
      </p:sp>
      <p:sp>
        <p:nvSpPr>
          <p:cNvPr id="11" name="Text 6"/>
          <p:cNvSpPr/>
          <p:nvPr/>
        </p:nvSpPr>
        <p:spPr>
          <a:xfrm>
            <a:off x="2051090" y="2558534"/>
            <a:ext cx="2441853" cy="305157"/>
          </a:xfrm>
          <a:prstGeom prst="rect">
            <a:avLst/>
          </a:prstGeom>
          <a:noFill/>
          <a:ln/>
        </p:spPr>
        <p:txBody>
          <a:bodyPr wrap="none" rtlCol="0" anchor="t"/>
          <a:lstStyle/>
          <a:p>
            <a:pPr marL="0" indent="0" algn="l">
              <a:lnSpc>
                <a:spcPts val="2403"/>
              </a:lnSpc>
              <a:buNone/>
            </a:pPr>
            <a:r>
              <a:rPr lang="en-US" sz="1923" dirty="0">
                <a:solidFill>
                  <a:srgbClr val="AE8625"/>
                </a:solidFill>
                <a:latin typeface="Prata" pitchFamily="34" charset="0"/>
                <a:ea typeface="Prata" pitchFamily="34" charset="-122"/>
                <a:cs typeface="Prata" pitchFamily="34" charset="-120"/>
              </a:rPr>
              <a:t>Lyrical Mastery</a:t>
            </a:r>
            <a:endParaRPr lang="en-US" sz="1923" dirty="0"/>
          </a:p>
        </p:txBody>
      </p:sp>
      <p:sp>
        <p:nvSpPr>
          <p:cNvPr id="12" name="Text 7"/>
          <p:cNvSpPr/>
          <p:nvPr/>
        </p:nvSpPr>
        <p:spPr>
          <a:xfrm>
            <a:off x="2051090" y="2980849"/>
            <a:ext cx="6409253" cy="937617"/>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Tagore, Naidu, Dickinson, and Whitman all demonstrated exceptional command of poetic language, crafting vivid imagery and emotional resonance.</a:t>
            </a:r>
            <a:endParaRPr lang="en-US" sz="1538" dirty="0"/>
          </a:p>
        </p:txBody>
      </p:sp>
      <p:sp>
        <p:nvSpPr>
          <p:cNvPr id="13" name="Shape 8"/>
          <p:cNvSpPr/>
          <p:nvPr/>
        </p:nvSpPr>
        <p:spPr>
          <a:xfrm>
            <a:off x="1196400" y="4736128"/>
            <a:ext cx="683657" cy="24408"/>
          </a:xfrm>
          <a:prstGeom prst="rect">
            <a:avLst/>
          </a:prstGeom>
          <a:solidFill>
            <a:srgbClr val="D2AC47"/>
          </a:solidFill>
          <a:ln/>
        </p:spPr>
      </p:sp>
      <p:sp>
        <p:nvSpPr>
          <p:cNvPr id="14" name="Shape 9"/>
          <p:cNvSpPr/>
          <p:nvPr/>
        </p:nvSpPr>
        <p:spPr>
          <a:xfrm>
            <a:off x="756940" y="4528661"/>
            <a:ext cx="439460" cy="439460"/>
          </a:xfrm>
          <a:prstGeom prst="roundRect">
            <a:avLst>
              <a:gd name="adj" fmla="val 13336"/>
            </a:avLst>
          </a:prstGeom>
          <a:solidFill>
            <a:srgbClr val="2D3033"/>
          </a:solidFill>
          <a:ln/>
        </p:spPr>
      </p:sp>
      <p:sp>
        <p:nvSpPr>
          <p:cNvPr id="15" name="Text 10"/>
          <p:cNvSpPr/>
          <p:nvPr/>
        </p:nvSpPr>
        <p:spPr>
          <a:xfrm>
            <a:off x="886837" y="4601885"/>
            <a:ext cx="179546" cy="293013"/>
          </a:xfrm>
          <a:prstGeom prst="rect">
            <a:avLst/>
          </a:prstGeom>
          <a:noFill/>
          <a:ln/>
        </p:spPr>
        <p:txBody>
          <a:bodyPr wrap="none" rtlCol="0" anchor="t"/>
          <a:lstStyle/>
          <a:p>
            <a:pPr marL="0" indent="0" algn="ctr">
              <a:lnSpc>
                <a:spcPts val="2307"/>
              </a:lnSpc>
              <a:buNone/>
            </a:pPr>
            <a:r>
              <a:rPr lang="en-US" sz="2307" dirty="0">
                <a:solidFill>
                  <a:srgbClr val="AE8625"/>
                </a:solidFill>
                <a:latin typeface="Prata" pitchFamily="34" charset="0"/>
                <a:ea typeface="Prata" pitchFamily="34" charset="-122"/>
                <a:cs typeface="Prata" pitchFamily="34" charset="-120"/>
              </a:rPr>
              <a:t>2</a:t>
            </a:r>
            <a:endParaRPr lang="en-US" sz="2307" dirty="0"/>
          </a:p>
        </p:txBody>
      </p:sp>
      <p:sp>
        <p:nvSpPr>
          <p:cNvPr id="16" name="Text 11"/>
          <p:cNvSpPr/>
          <p:nvPr/>
        </p:nvSpPr>
        <p:spPr>
          <a:xfrm>
            <a:off x="2051090" y="4504253"/>
            <a:ext cx="2441853" cy="305157"/>
          </a:xfrm>
          <a:prstGeom prst="rect">
            <a:avLst/>
          </a:prstGeom>
          <a:noFill/>
          <a:ln/>
        </p:spPr>
        <p:txBody>
          <a:bodyPr wrap="none" rtlCol="0" anchor="t"/>
          <a:lstStyle/>
          <a:p>
            <a:pPr marL="0" indent="0" algn="l">
              <a:lnSpc>
                <a:spcPts val="2403"/>
              </a:lnSpc>
              <a:buNone/>
            </a:pPr>
            <a:r>
              <a:rPr lang="en-US" sz="1923" dirty="0">
                <a:solidFill>
                  <a:srgbClr val="AE8625"/>
                </a:solidFill>
                <a:latin typeface="Prata" pitchFamily="34" charset="0"/>
                <a:ea typeface="Prata" pitchFamily="34" charset="-122"/>
                <a:cs typeface="Prata" pitchFamily="34" charset="-120"/>
              </a:rPr>
              <a:t>Philosophical Depth</a:t>
            </a:r>
            <a:endParaRPr lang="en-US" sz="1923" dirty="0"/>
          </a:p>
        </p:txBody>
      </p:sp>
      <p:sp>
        <p:nvSpPr>
          <p:cNvPr id="17" name="Text 12"/>
          <p:cNvSpPr/>
          <p:nvPr/>
        </p:nvSpPr>
        <p:spPr>
          <a:xfrm>
            <a:off x="2051090" y="492656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Their poems delved into profound questions of the human condition, exploring themes of spirituality, identity, and the natural world.</a:t>
            </a:r>
            <a:endParaRPr lang="en-US" sz="1538" dirty="0"/>
          </a:p>
        </p:txBody>
      </p:sp>
      <p:sp>
        <p:nvSpPr>
          <p:cNvPr id="18" name="Shape 13"/>
          <p:cNvSpPr/>
          <p:nvPr/>
        </p:nvSpPr>
        <p:spPr>
          <a:xfrm>
            <a:off x="1196400" y="6369308"/>
            <a:ext cx="683657" cy="24408"/>
          </a:xfrm>
          <a:prstGeom prst="rect">
            <a:avLst/>
          </a:prstGeom>
          <a:solidFill>
            <a:srgbClr val="D2AC47"/>
          </a:solidFill>
          <a:ln/>
        </p:spPr>
      </p:sp>
      <p:sp>
        <p:nvSpPr>
          <p:cNvPr id="19" name="Shape 14"/>
          <p:cNvSpPr/>
          <p:nvPr/>
        </p:nvSpPr>
        <p:spPr>
          <a:xfrm>
            <a:off x="756940" y="6161842"/>
            <a:ext cx="439460" cy="439460"/>
          </a:xfrm>
          <a:prstGeom prst="roundRect">
            <a:avLst>
              <a:gd name="adj" fmla="val 13336"/>
            </a:avLst>
          </a:prstGeom>
          <a:solidFill>
            <a:srgbClr val="2D3033"/>
          </a:solidFill>
          <a:ln/>
        </p:spPr>
      </p:sp>
      <p:sp>
        <p:nvSpPr>
          <p:cNvPr id="20" name="Text 15"/>
          <p:cNvSpPr/>
          <p:nvPr/>
        </p:nvSpPr>
        <p:spPr>
          <a:xfrm>
            <a:off x="885765" y="6235065"/>
            <a:ext cx="181689" cy="293013"/>
          </a:xfrm>
          <a:prstGeom prst="rect">
            <a:avLst/>
          </a:prstGeom>
          <a:noFill/>
          <a:ln/>
        </p:spPr>
        <p:txBody>
          <a:bodyPr wrap="none" rtlCol="0" anchor="t"/>
          <a:lstStyle/>
          <a:p>
            <a:pPr marL="0" indent="0" algn="ctr">
              <a:lnSpc>
                <a:spcPts val="2307"/>
              </a:lnSpc>
              <a:buNone/>
            </a:pPr>
            <a:r>
              <a:rPr lang="en-US" sz="2307" dirty="0">
                <a:solidFill>
                  <a:srgbClr val="AE8625"/>
                </a:solidFill>
                <a:latin typeface="Prata" pitchFamily="34" charset="0"/>
                <a:ea typeface="Prata" pitchFamily="34" charset="-122"/>
                <a:cs typeface="Prata" pitchFamily="34" charset="-120"/>
              </a:rPr>
              <a:t>3</a:t>
            </a:r>
            <a:endParaRPr lang="en-US" sz="2307" dirty="0"/>
          </a:p>
        </p:txBody>
      </p:sp>
      <p:sp>
        <p:nvSpPr>
          <p:cNvPr id="21" name="Text 16"/>
          <p:cNvSpPr/>
          <p:nvPr/>
        </p:nvSpPr>
        <p:spPr>
          <a:xfrm>
            <a:off x="2051090" y="6137434"/>
            <a:ext cx="2441853" cy="305157"/>
          </a:xfrm>
          <a:prstGeom prst="rect">
            <a:avLst/>
          </a:prstGeom>
          <a:noFill/>
          <a:ln/>
        </p:spPr>
        <p:txBody>
          <a:bodyPr wrap="none" rtlCol="0" anchor="t"/>
          <a:lstStyle/>
          <a:p>
            <a:pPr marL="0" indent="0" algn="l">
              <a:lnSpc>
                <a:spcPts val="2403"/>
              </a:lnSpc>
              <a:buNone/>
            </a:pPr>
            <a:r>
              <a:rPr lang="en-US" sz="1923" dirty="0">
                <a:solidFill>
                  <a:srgbClr val="AE8625"/>
                </a:solidFill>
                <a:latin typeface="Prata" pitchFamily="34" charset="0"/>
                <a:ea typeface="Prata" pitchFamily="34" charset="-122"/>
                <a:cs typeface="Prata" pitchFamily="34" charset="-120"/>
              </a:rPr>
              <a:t>Experimental Voices</a:t>
            </a:r>
            <a:endParaRPr lang="en-US" sz="1923" dirty="0"/>
          </a:p>
        </p:txBody>
      </p:sp>
      <p:sp>
        <p:nvSpPr>
          <p:cNvPr id="22" name="Text 17"/>
          <p:cNvSpPr/>
          <p:nvPr/>
        </p:nvSpPr>
        <p:spPr>
          <a:xfrm>
            <a:off x="2051090" y="6559748"/>
            <a:ext cx="6409253" cy="625078"/>
          </a:xfrm>
          <a:prstGeom prst="rect">
            <a:avLst/>
          </a:prstGeom>
          <a:noFill/>
          <a:ln/>
        </p:spPr>
        <p:txBody>
          <a:bodyPr wrap="square" rtlCol="0" anchor="t"/>
          <a:lstStyle/>
          <a:p>
            <a:pPr marL="0" indent="0" algn="l">
              <a:lnSpc>
                <a:spcPts val="2461"/>
              </a:lnSpc>
              <a:buNone/>
            </a:pPr>
            <a:r>
              <a:rPr lang="en-US" sz="1538" dirty="0">
                <a:solidFill>
                  <a:srgbClr val="CFCBBF"/>
                </a:solidFill>
                <a:latin typeface="Raleway" pitchFamily="34" charset="0"/>
                <a:ea typeface="Raleway" pitchFamily="34" charset="-122"/>
                <a:cs typeface="Raleway" pitchFamily="34" charset="-120"/>
              </a:rPr>
              <a:t>While Tagore and Naidu worked within traditional Indian poetic forms, Dickinson and Whitman pioneered new, unconventional styles.</a:t>
            </a:r>
            <a:endParaRPr lang="en-US" sz="1538"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3669" y="2425779"/>
            <a:ext cx="5067062" cy="3378041"/>
          </a:xfrm>
          <a:prstGeom prst="rect">
            <a:avLst/>
          </a:prstGeom>
        </p:spPr>
      </p:pic>
      <p:sp>
        <p:nvSpPr>
          <p:cNvPr id="6" name="Text 1"/>
          <p:cNvSpPr/>
          <p:nvPr/>
        </p:nvSpPr>
        <p:spPr>
          <a:xfrm>
            <a:off x="587216" y="993458"/>
            <a:ext cx="7255073" cy="524232"/>
          </a:xfrm>
          <a:prstGeom prst="rect">
            <a:avLst/>
          </a:prstGeom>
          <a:noFill/>
          <a:ln/>
        </p:spPr>
        <p:txBody>
          <a:bodyPr wrap="none" rtlCol="0" anchor="t"/>
          <a:lstStyle/>
          <a:p>
            <a:pPr marL="0" indent="0">
              <a:lnSpc>
                <a:spcPts val="4129"/>
              </a:lnSpc>
              <a:buNone/>
            </a:pPr>
            <a:r>
              <a:rPr lang="en-US" sz="3303" dirty="0">
                <a:solidFill>
                  <a:srgbClr val="AE8625"/>
                </a:solidFill>
                <a:latin typeface="Prata" pitchFamily="34" charset="0"/>
                <a:ea typeface="Prata" pitchFamily="34" charset="-122"/>
                <a:cs typeface="Prata" pitchFamily="34" charset="-120"/>
              </a:rPr>
              <a:t>Cultural Influences and Inspirations</a:t>
            </a:r>
            <a:endParaRPr lang="en-US" sz="3303" dirty="0"/>
          </a:p>
        </p:txBody>
      </p:sp>
      <p:pic>
        <p:nvPicPr>
          <p:cNvPr id="7" name="Image 3" descr="preencoded.png"/>
          <p:cNvPicPr>
            <a:picLocks noChangeAspect="1"/>
          </p:cNvPicPr>
          <p:nvPr/>
        </p:nvPicPr>
        <p:blipFill>
          <a:blip r:embed="rId6"/>
          <a:stretch>
            <a:fillRect/>
          </a:stretch>
        </p:blipFill>
        <p:spPr>
          <a:xfrm>
            <a:off x="587216" y="1769269"/>
            <a:ext cx="419457" cy="419457"/>
          </a:xfrm>
          <a:prstGeom prst="rect">
            <a:avLst/>
          </a:prstGeom>
        </p:spPr>
      </p:pic>
      <p:sp>
        <p:nvSpPr>
          <p:cNvPr id="8" name="Text 2"/>
          <p:cNvSpPr/>
          <p:nvPr/>
        </p:nvSpPr>
        <p:spPr>
          <a:xfrm>
            <a:off x="587216" y="2356485"/>
            <a:ext cx="2097286" cy="262176"/>
          </a:xfrm>
          <a:prstGeom prst="rect">
            <a:avLst/>
          </a:prstGeom>
          <a:noFill/>
          <a:ln/>
        </p:spPr>
        <p:txBody>
          <a:bodyPr wrap="none" rtlCol="0" anchor="t"/>
          <a:lstStyle/>
          <a:p>
            <a:pPr marL="0" indent="0" algn="l">
              <a:lnSpc>
                <a:spcPts val="2064"/>
              </a:lnSpc>
              <a:buNone/>
            </a:pPr>
            <a:r>
              <a:rPr lang="en-US" sz="1651" dirty="0">
                <a:solidFill>
                  <a:srgbClr val="AE8625"/>
                </a:solidFill>
                <a:latin typeface="Prata" pitchFamily="34" charset="0"/>
                <a:ea typeface="Prata" pitchFamily="34" charset="-122"/>
                <a:cs typeface="Prata" pitchFamily="34" charset="-120"/>
              </a:rPr>
              <a:t>Indian Roots</a:t>
            </a:r>
            <a:endParaRPr lang="en-US" sz="1651" dirty="0"/>
          </a:p>
        </p:txBody>
      </p:sp>
      <p:sp>
        <p:nvSpPr>
          <p:cNvPr id="9" name="Text 3"/>
          <p:cNvSpPr/>
          <p:nvPr/>
        </p:nvSpPr>
        <p:spPr>
          <a:xfrm>
            <a:off x="587216" y="2719268"/>
            <a:ext cx="7969567" cy="536734"/>
          </a:xfrm>
          <a:prstGeom prst="rect">
            <a:avLst/>
          </a:prstGeom>
          <a:noFill/>
          <a:ln/>
        </p:spPr>
        <p:txBody>
          <a:bodyPr wrap="square" rtlCol="0" anchor="t"/>
          <a:lstStyle/>
          <a:p>
            <a:pPr marL="0" indent="0" algn="l">
              <a:lnSpc>
                <a:spcPts val="2114"/>
              </a:lnSpc>
              <a:buNone/>
            </a:pPr>
            <a:r>
              <a:rPr lang="en-US" sz="1321" dirty="0">
                <a:solidFill>
                  <a:srgbClr val="CFCBBF"/>
                </a:solidFill>
                <a:latin typeface="Raleway" pitchFamily="34" charset="0"/>
                <a:ea typeface="Raleway" pitchFamily="34" charset="-122"/>
                <a:cs typeface="Raleway" pitchFamily="34" charset="-120"/>
              </a:rPr>
              <a:t>Tagore and Naidu's poems were deeply rooted in the rich cultural and spiritual traditions of India, reflecting the country's diverse heritage.</a:t>
            </a:r>
            <a:endParaRPr lang="en-US" sz="1321" dirty="0"/>
          </a:p>
        </p:txBody>
      </p:sp>
      <p:pic>
        <p:nvPicPr>
          <p:cNvPr id="10" name="Image 4" descr="preencoded.png"/>
          <p:cNvPicPr>
            <a:picLocks noChangeAspect="1"/>
          </p:cNvPicPr>
          <p:nvPr/>
        </p:nvPicPr>
        <p:blipFill>
          <a:blip r:embed="rId7"/>
          <a:stretch>
            <a:fillRect/>
          </a:stretch>
        </p:blipFill>
        <p:spPr>
          <a:xfrm>
            <a:off x="587216" y="3759279"/>
            <a:ext cx="419457" cy="419457"/>
          </a:xfrm>
          <a:prstGeom prst="rect">
            <a:avLst/>
          </a:prstGeom>
        </p:spPr>
      </p:pic>
      <p:sp>
        <p:nvSpPr>
          <p:cNvPr id="11" name="Text 4"/>
          <p:cNvSpPr/>
          <p:nvPr/>
        </p:nvSpPr>
        <p:spPr>
          <a:xfrm>
            <a:off x="587216" y="4346496"/>
            <a:ext cx="2144316" cy="262176"/>
          </a:xfrm>
          <a:prstGeom prst="rect">
            <a:avLst/>
          </a:prstGeom>
          <a:noFill/>
          <a:ln/>
        </p:spPr>
        <p:txBody>
          <a:bodyPr wrap="none" rtlCol="0" anchor="t"/>
          <a:lstStyle/>
          <a:p>
            <a:pPr marL="0" indent="0" algn="l">
              <a:lnSpc>
                <a:spcPts val="2064"/>
              </a:lnSpc>
              <a:buNone/>
            </a:pPr>
            <a:r>
              <a:rPr lang="en-US" sz="1651" dirty="0">
                <a:solidFill>
                  <a:srgbClr val="AE8625"/>
                </a:solidFill>
                <a:latin typeface="Prata" pitchFamily="34" charset="0"/>
                <a:ea typeface="Prata" pitchFamily="34" charset="-122"/>
                <a:cs typeface="Prata" pitchFamily="34" charset="-120"/>
              </a:rPr>
              <a:t>American Landscape</a:t>
            </a:r>
            <a:endParaRPr lang="en-US" sz="1651" dirty="0"/>
          </a:p>
        </p:txBody>
      </p:sp>
      <p:sp>
        <p:nvSpPr>
          <p:cNvPr id="12" name="Text 5"/>
          <p:cNvSpPr/>
          <p:nvPr/>
        </p:nvSpPr>
        <p:spPr>
          <a:xfrm>
            <a:off x="587216" y="4709279"/>
            <a:ext cx="7969567" cy="536734"/>
          </a:xfrm>
          <a:prstGeom prst="rect">
            <a:avLst/>
          </a:prstGeom>
          <a:noFill/>
          <a:ln/>
        </p:spPr>
        <p:txBody>
          <a:bodyPr wrap="square" rtlCol="0" anchor="t"/>
          <a:lstStyle/>
          <a:p>
            <a:pPr marL="0" indent="0" algn="l">
              <a:lnSpc>
                <a:spcPts val="2114"/>
              </a:lnSpc>
              <a:buNone/>
            </a:pPr>
            <a:r>
              <a:rPr lang="en-US" sz="1321" dirty="0">
                <a:solidFill>
                  <a:srgbClr val="CFCBBF"/>
                </a:solidFill>
                <a:latin typeface="Raleway" pitchFamily="34" charset="0"/>
                <a:ea typeface="Raleway" pitchFamily="34" charset="-122"/>
                <a:cs typeface="Raleway" pitchFamily="34" charset="-120"/>
              </a:rPr>
              <a:t>Dickinson and Whitman's works were profoundly shaped by the vast, awe-inspiring landscapes of the United States, from the rolling prairies to the bustling cities.</a:t>
            </a:r>
            <a:endParaRPr lang="en-US" sz="1321" dirty="0"/>
          </a:p>
        </p:txBody>
      </p:sp>
      <p:pic>
        <p:nvPicPr>
          <p:cNvPr id="13" name="Image 5" descr="preencoded.png"/>
          <p:cNvPicPr>
            <a:picLocks noChangeAspect="1"/>
          </p:cNvPicPr>
          <p:nvPr/>
        </p:nvPicPr>
        <p:blipFill>
          <a:blip r:embed="rId8"/>
          <a:stretch>
            <a:fillRect/>
          </a:stretch>
        </p:blipFill>
        <p:spPr>
          <a:xfrm>
            <a:off x="587216" y="5749290"/>
            <a:ext cx="419457" cy="419457"/>
          </a:xfrm>
          <a:prstGeom prst="rect">
            <a:avLst/>
          </a:prstGeom>
        </p:spPr>
      </p:pic>
      <p:sp>
        <p:nvSpPr>
          <p:cNvPr id="14" name="Text 6"/>
          <p:cNvSpPr/>
          <p:nvPr/>
        </p:nvSpPr>
        <p:spPr>
          <a:xfrm>
            <a:off x="587216" y="6336506"/>
            <a:ext cx="2097286" cy="262176"/>
          </a:xfrm>
          <a:prstGeom prst="rect">
            <a:avLst/>
          </a:prstGeom>
          <a:noFill/>
          <a:ln/>
        </p:spPr>
        <p:txBody>
          <a:bodyPr wrap="none" rtlCol="0" anchor="t"/>
          <a:lstStyle/>
          <a:p>
            <a:pPr marL="0" indent="0" algn="l">
              <a:lnSpc>
                <a:spcPts val="2064"/>
              </a:lnSpc>
              <a:buNone/>
            </a:pPr>
            <a:r>
              <a:rPr lang="en-US" sz="1651" dirty="0">
                <a:solidFill>
                  <a:srgbClr val="AE8625"/>
                </a:solidFill>
                <a:latin typeface="Prata" pitchFamily="34" charset="0"/>
                <a:ea typeface="Prata" pitchFamily="34" charset="-122"/>
                <a:cs typeface="Prata" pitchFamily="34" charset="-120"/>
              </a:rPr>
              <a:t>Philosophical Muses</a:t>
            </a:r>
            <a:endParaRPr lang="en-US" sz="1651" dirty="0"/>
          </a:p>
        </p:txBody>
      </p:sp>
      <p:sp>
        <p:nvSpPr>
          <p:cNvPr id="15" name="Text 7"/>
          <p:cNvSpPr/>
          <p:nvPr/>
        </p:nvSpPr>
        <p:spPr>
          <a:xfrm>
            <a:off x="587216" y="6699290"/>
            <a:ext cx="7969567" cy="536734"/>
          </a:xfrm>
          <a:prstGeom prst="rect">
            <a:avLst/>
          </a:prstGeom>
          <a:noFill/>
          <a:ln/>
        </p:spPr>
        <p:txBody>
          <a:bodyPr wrap="square" rtlCol="0" anchor="t"/>
          <a:lstStyle/>
          <a:p>
            <a:pPr marL="0" indent="0" algn="l">
              <a:lnSpc>
                <a:spcPts val="2114"/>
              </a:lnSpc>
              <a:buNone/>
            </a:pPr>
            <a:r>
              <a:rPr lang="en-US" sz="1321" dirty="0">
                <a:solidFill>
                  <a:srgbClr val="CFCBBF"/>
                </a:solidFill>
                <a:latin typeface="Raleway" pitchFamily="34" charset="0"/>
                <a:ea typeface="Raleway" pitchFamily="34" charset="-122"/>
                <a:cs typeface="Raleway" pitchFamily="34" charset="-120"/>
              </a:rPr>
              <a:t>All four poets were influenced by the deep philosophical traditions of their respective cultures, which infused their writings with a sense of contemplation and transcendence.</a:t>
            </a:r>
            <a:endParaRPr lang="en-US" sz="1321"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29151"/>
          </a:xfrm>
          <a:prstGeom prst="rect">
            <a:avLst/>
          </a:prstGeom>
        </p:spPr>
      </p:pic>
      <p:sp>
        <p:nvSpPr>
          <p:cNvPr id="5" name="Text 1"/>
          <p:cNvSpPr/>
          <p:nvPr/>
        </p:nvSpPr>
        <p:spPr>
          <a:xfrm>
            <a:off x="764143" y="3330297"/>
            <a:ext cx="10021133" cy="682347"/>
          </a:xfrm>
          <a:prstGeom prst="rect">
            <a:avLst/>
          </a:prstGeom>
          <a:noFill/>
          <a:ln/>
        </p:spPr>
        <p:txBody>
          <a:bodyPr wrap="none" rtlCol="0" anchor="t"/>
          <a:lstStyle/>
          <a:p>
            <a:pPr marL="0" indent="0">
              <a:lnSpc>
                <a:spcPts val="5372"/>
              </a:lnSpc>
              <a:buNone/>
            </a:pPr>
            <a:r>
              <a:rPr lang="en-US" sz="4298" dirty="0">
                <a:solidFill>
                  <a:srgbClr val="AE8625"/>
                </a:solidFill>
                <a:latin typeface="Prata" pitchFamily="34" charset="0"/>
                <a:ea typeface="Prata" pitchFamily="34" charset="-122"/>
                <a:cs typeface="Prata" pitchFamily="34" charset="-120"/>
              </a:rPr>
              <a:t>Conclusion: The Universality of Poetry</a:t>
            </a:r>
            <a:endParaRPr lang="en-US" sz="4298" dirty="0"/>
          </a:p>
        </p:txBody>
      </p:sp>
      <p:pic>
        <p:nvPicPr>
          <p:cNvPr id="6" name="Image 2" descr="preencoded.png"/>
          <p:cNvPicPr>
            <a:picLocks noChangeAspect="1"/>
          </p:cNvPicPr>
          <p:nvPr/>
        </p:nvPicPr>
        <p:blipFill>
          <a:blip r:embed="rId5"/>
          <a:stretch>
            <a:fillRect/>
          </a:stretch>
        </p:blipFill>
        <p:spPr>
          <a:xfrm>
            <a:off x="764143" y="4340066"/>
            <a:ext cx="4367332" cy="873323"/>
          </a:xfrm>
          <a:prstGeom prst="rect">
            <a:avLst/>
          </a:prstGeom>
        </p:spPr>
      </p:pic>
      <p:sp>
        <p:nvSpPr>
          <p:cNvPr id="7" name="Text 2"/>
          <p:cNvSpPr/>
          <p:nvPr/>
        </p:nvSpPr>
        <p:spPr>
          <a:xfrm>
            <a:off x="982385" y="5540812"/>
            <a:ext cx="2729151" cy="341114"/>
          </a:xfrm>
          <a:prstGeom prst="rect">
            <a:avLst/>
          </a:prstGeom>
          <a:noFill/>
          <a:ln/>
        </p:spPr>
        <p:txBody>
          <a:bodyPr wrap="none" rtlCol="0" anchor="t"/>
          <a:lstStyle/>
          <a:p>
            <a:pPr marL="0" indent="0" algn="l">
              <a:lnSpc>
                <a:spcPts val="2686"/>
              </a:lnSpc>
              <a:buNone/>
            </a:pPr>
            <a:r>
              <a:rPr lang="en-US" sz="2149" dirty="0">
                <a:solidFill>
                  <a:srgbClr val="AE8625"/>
                </a:solidFill>
                <a:latin typeface="Prata" pitchFamily="34" charset="0"/>
                <a:ea typeface="Prata" pitchFamily="34" charset="-122"/>
                <a:cs typeface="Prata" pitchFamily="34" charset="-120"/>
              </a:rPr>
              <a:t>Diverse Voices</a:t>
            </a:r>
            <a:endParaRPr lang="en-US" sz="2149" dirty="0"/>
          </a:p>
        </p:txBody>
      </p:sp>
      <p:sp>
        <p:nvSpPr>
          <p:cNvPr id="8" name="Text 3"/>
          <p:cNvSpPr/>
          <p:nvPr/>
        </p:nvSpPr>
        <p:spPr>
          <a:xfrm>
            <a:off x="982385" y="6012894"/>
            <a:ext cx="3930848" cy="1397318"/>
          </a:xfrm>
          <a:prstGeom prst="rect">
            <a:avLst/>
          </a:prstGeom>
          <a:noFill/>
          <a:ln/>
        </p:spPr>
        <p:txBody>
          <a:bodyPr wrap="square" rtlCol="0" anchor="t"/>
          <a:lstStyle/>
          <a:p>
            <a:pPr marL="0" indent="0" algn="l">
              <a:lnSpc>
                <a:spcPts val="2751"/>
              </a:lnSpc>
              <a:buNone/>
            </a:pPr>
            <a:r>
              <a:rPr lang="en-US" sz="1719" dirty="0">
                <a:solidFill>
                  <a:srgbClr val="CFCBBF"/>
                </a:solidFill>
                <a:latin typeface="Raleway" pitchFamily="34" charset="0"/>
                <a:ea typeface="Raleway" pitchFamily="34" charset="-122"/>
                <a:cs typeface="Raleway" pitchFamily="34" charset="-120"/>
              </a:rPr>
              <a:t>Tagore, Naidu, Dickinson, and Whitman represent the rich diversity of poetic expression across India and America.</a:t>
            </a:r>
            <a:endParaRPr lang="en-US" sz="1719" dirty="0"/>
          </a:p>
        </p:txBody>
      </p:sp>
      <p:pic>
        <p:nvPicPr>
          <p:cNvPr id="9" name="Image 3" descr="preencoded.png"/>
          <p:cNvPicPr>
            <a:picLocks noChangeAspect="1"/>
          </p:cNvPicPr>
          <p:nvPr/>
        </p:nvPicPr>
        <p:blipFill>
          <a:blip r:embed="rId6"/>
          <a:stretch>
            <a:fillRect/>
          </a:stretch>
        </p:blipFill>
        <p:spPr>
          <a:xfrm>
            <a:off x="5131475" y="4340066"/>
            <a:ext cx="4367332" cy="873323"/>
          </a:xfrm>
          <a:prstGeom prst="rect">
            <a:avLst/>
          </a:prstGeom>
        </p:spPr>
      </p:pic>
      <p:sp>
        <p:nvSpPr>
          <p:cNvPr id="10" name="Text 4"/>
          <p:cNvSpPr/>
          <p:nvPr/>
        </p:nvSpPr>
        <p:spPr>
          <a:xfrm>
            <a:off x="5349716" y="5540812"/>
            <a:ext cx="2729151" cy="341114"/>
          </a:xfrm>
          <a:prstGeom prst="rect">
            <a:avLst/>
          </a:prstGeom>
          <a:noFill/>
          <a:ln/>
        </p:spPr>
        <p:txBody>
          <a:bodyPr wrap="none" rtlCol="0" anchor="t"/>
          <a:lstStyle/>
          <a:p>
            <a:pPr marL="0" indent="0" algn="l">
              <a:lnSpc>
                <a:spcPts val="2686"/>
              </a:lnSpc>
              <a:buNone/>
            </a:pPr>
            <a:r>
              <a:rPr lang="en-US" sz="2149" dirty="0">
                <a:solidFill>
                  <a:srgbClr val="AE8625"/>
                </a:solidFill>
                <a:latin typeface="Prata" pitchFamily="34" charset="0"/>
                <a:ea typeface="Prata" pitchFamily="34" charset="-122"/>
                <a:cs typeface="Prata" pitchFamily="34" charset="-120"/>
              </a:rPr>
              <a:t>Common Threads</a:t>
            </a:r>
            <a:endParaRPr lang="en-US" sz="2149" dirty="0"/>
          </a:p>
        </p:txBody>
      </p:sp>
      <p:sp>
        <p:nvSpPr>
          <p:cNvPr id="11" name="Text 5"/>
          <p:cNvSpPr/>
          <p:nvPr/>
        </p:nvSpPr>
        <p:spPr>
          <a:xfrm>
            <a:off x="5349716" y="6012894"/>
            <a:ext cx="3930848" cy="1397318"/>
          </a:xfrm>
          <a:prstGeom prst="rect">
            <a:avLst/>
          </a:prstGeom>
          <a:noFill/>
          <a:ln/>
        </p:spPr>
        <p:txBody>
          <a:bodyPr wrap="square" rtlCol="0" anchor="t"/>
          <a:lstStyle/>
          <a:p>
            <a:pPr marL="0" indent="0" algn="l">
              <a:lnSpc>
                <a:spcPts val="2751"/>
              </a:lnSpc>
              <a:buNone/>
            </a:pPr>
            <a:r>
              <a:rPr lang="en-US" sz="1719" dirty="0">
                <a:solidFill>
                  <a:srgbClr val="CFCBBF"/>
                </a:solidFill>
                <a:latin typeface="Raleway" pitchFamily="34" charset="0"/>
                <a:ea typeface="Raleway" pitchFamily="34" charset="-122"/>
                <a:cs typeface="Raleway" pitchFamily="34" charset="-120"/>
              </a:rPr>
              <a:t>Yet, their works are united by their shared ability to capture the universal human experience through the power of language.</a:t>
            </a:r>
            <a:endParaRPr lang="en-US" sz="1719" dirty="0"/>
          </a:p>
        </p:txBody>
      </p:sp>
      <p:pic>
        <p:nvPicPr>
          <p:cNvPr id="12" name="Image 4" descr="preencoded.png"/>
          <p:cNvPicPr>
            <a:picLocks noChangeAspect="1"/>
          </p:cNvPicPr>
          <p:nvPr/>
        </p:nvPicPr>
        <p:blipFill>
          <a:blip r:embed="rId7"/>
          <a:stretch>
            <a:fillRect/>
          </a:stretch>
        </p:blipFill>
        <p:spPr>
          <a:xfrm>
            <a:off x="9498806" y="4340066"/>
            <a:ext cx="4367451" cy="873323"/>
          </a:xfrm>
          <a:prstGeom prst="rect">
            <a:avLst/>
          </a:prstGeom>
        </p:spPr>
      </p:pic>
      <p:sp>
        <p:nvSpPr>
          <p:cNvPr id="13" name="Text 6"/>
          <p:cNvSpPr/>
          <p:nvPr/>
        </p:nvSpPr>
        <p:spPr>
          <a:xfrm>
            <a:off x="9717048" y="5540812"/>
            <a:ext cx="2729151" cy="341114"/>
          </a:xfrm>
          <a:prstGeom prst="rect">
            <a:avLst/>
          </a:prstGeom>
          <a:noFill/>
          <a:ln/>
        </p:spPr>
        <p:txBody>
          <a:bodyPr wrap="none" rtlCol="0" anchor="t"/>
          <a:lstStyle/>
          <a:p>
            <a:pPr marL="0" indent="0" algn="l">
              <a:lnSpc>
                <a:spcPts val="2686"/>
              </a:lnSpc>
              <a:buNone/>
            </a:pPr>
            <a:r>
              <a:rPr lang="en-US" sz="2149" dirty="0">
                <a:solidFill>
                  <a:srgbClr val="AE8625"/>
                </a:solidFill>
                <a:latin typeface="Prata" pitchFamily="34" charset="0"/>
                <a:ea typeface="Prata" pitchFamily="34" charset="-122"/>
                <a:cs typeface="Prata" pitchFamily="34" charset="-120"/>
              </a:rPr>
              <a:t>Timeless Impact</a:t>
            </a:r>
            <a:endParaRPr lang="en-US" sz="2149" dirty="0"/>
          </a:p>
        </p:txBody>
      </p:sp>
      <p:sp>
        <p:nvSpPr>
          <p:cNvPr id="14" name="Text 7"/>
          <p:cNvSpPr/>
          <p:nvPr/>
        </p:nvSpPr>
        <p:spPr>
          <a:xfrm>
            <a:off x="9717048" y="6012894"/>
            <a:ext cx="3930968" cy="1397318"/>
          </a:xfrm>
          <a:prstGeom prst="rect">
            <a:avLst/>
          </a:prstGeom>
          <a:noFill/>
          <a:ln/>
        </p:spPr>
        <p:txBody>
          <a:bodyPr wrap="square" rtlCol="0" anchor="t"/>
          <a:lstStyle/>
          <a:p>
            <a:pPr marL="0" indent="0" algn="l">
              <a:lnSpc>
                <a:spcPts val="2751"/>
              </a:lnSpc>
              <a:buNone/>
            </a:pPr>
            <a:r>
              <a:rPr lang="en-US" sz="1719" dirty="0">
                <a:solidFill>
                  <a:srgbClr val="CFCBBF"/>
                </a:solidFill>
                <a:latin typeface="Raleway" pitchFamily="34" charset="0"/>
                <a:ea typeface="Raleway" pitchFamily="34" charset="-122"/>
                <a:cs typeface="Raleway" pitchFamily="34" charset="-120"/>
              </a:rPr>
              <a:t>The enduring legacy of these poets continues to inspire and captivate readers around the world, transcending cultural boundaries.</a:t>
            </a:r>
            <a:endParaRPr lang="en-US" sz="1719" dirty="0"/>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58EE5-3143-FD69-FDA3-DCCE953AEE67}"/>
              </a:ext>
            </a:extLst>
          </p:cNvPr>
          <p:cNvPicPr>
            <a:picLocks noChangeAspect="1"/>
          </p:cNvPicPr>
          <p:nvPr/>
        </p:nvPicPr>
        <p:blipFill>
          <a:blip r:embed="rId2"/>
          <a:stretch>
            <a:fillRect/>
          </a:stretch>
        </p:blipFill>
        <p:spPr>
          <a:xfrm>
            <a:off x="0" y="0"/>
            <a:ext cx="14630400" cy="8229600"/>
          </a:xfrm>
          <a:prstGeom prst="rect">
            <a:avLst/>
          </a:prstGeom>
        </p:spPr>
      </p:pic>
      <p:sp>
        <p:nvSpPr>
          <p:cNvPr id="7" name="TextBox 6">
            <a:extLst>
              <a:ext uri="{FF2B5EF4-FFF2-40B4-BE49-F238E27FC236}">
                <a16:creationId xmlns:a16="http://schemas.microsoft.com/office/drawing/2014/main" id="{3E6EC2B9-EBCC-8776-5978-2F665FF45DF6}"/>
              </a:ext>
            </a:extLst>
          </p:cNvPr>
          <p:cNvSpPr txBox="1"/>
          <p:nvPr/>
        </p:nvSpPr>
        <p:spPr>
          <a:xfrm>
            <a:off x="1" y="3329970"/>
            <a:ext cx="14630400" cy="1569660"/>
          </a:xfrm>
          <a:prstGeom prst="rect">
            <a:avLst/>
          </a:prstGeom>
          <a:noFill/>
          <a:effectLst>
            <a:glow rad="101600">
              <a:srgbClr val="99FF33">
                <a:alpha val="60000"/>
              </a:srgbClr>
            </a:glow>
          </a:effectLst>
        </p:spPr>
        <p:txBody>
          <a:bodyPr wrap="square" rtlCol="0">
            <a:spAutoFit/>
          </a:bodyPr>
          <a:lstStyle/>
          <a:p>
            <a:pPr algn="ctr"/>
            <a:r>
              <a:rPr lang="en-US" sz="9600" dirty="0">
                <a:solidFill>
                  <a:srgbClr val="99FF33"/>
                </a:solidFill>
              </a:rPr>
              <a:t>Thank You</a:t>
            </a:r>
            <a:endParaRPr lang="en-IN" sz="9600" dirty="0">
              <a:solidFill>
                <a:srgbClr val="99FF33"/>
              </a:solidFill>
            </a:endParaRPr>
          </a:p>
        </p:txBody>
      </p:sp>
    </p:spTree>
    <p:extLst>
      <p:ext uri="{BB962C8B-B14F-4D97-AF65-F5344CB8AC3E}">
        <p14:creationId xmlns:p14="http://schemas.microsoft.com/office/powerpoint/2010/main" val="3681309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67F1E6EF-6A37-D5F5-6158-8F06315DAC60}"/>
              </a:ext>
            </a:extLst>
          </p:cNvPr>
          <p:cNvGraphicFramePr/>
          <p:nvPr>
            <p:extLst>
              <p:ext uri="{D42A27DB-BD31-4B8C-83A1-F6EECF244321}">
                <p14:modId xmlns:p14="http://schemas.microsoft.com/office/powerpoint/2010/main" val="3211729071"/>
              </p:ext>
            </p:extLst>
          </p:nvPr>
        </p:nvGraphicFramePr>
        <p:xfrm>
          <a:off x="0" y="0"/>
          <a:ext cx="14630400" cy="822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a:extLst>
              <a:ext uri="{FF2B5EF4-FFF2-40B4-BE49-F238E27FC236}">
                <a16:creationId xmlns:a16="http://schemas.microsoft.com/office/drawing/2014/main" id="{4C84C5CA-CDF3-E982-3740-DB84AC75CBB2}"/>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4D6101F-C183-E4EF-295A-39FBC84DCDE2}"/>
                  </a:ext>
                </a:extLst>
              </p:cNvPr>
              <p:cNvGraphicFramePr>
                <a:graphicFrameLocks noChangeAspect="1"/>
              </p:cNvGraphicFramePr>
              <p:nvPr>
                <p:extLst>
                  <p:ext uri="{D42A27DB-BD31-4B8C-83A1-F6EECF244321}">
                    <p14:modId xmlns:p14="http://schemas.microsoft.com/office/powerpoint/2010/main" val="2963012479"/>
                  </p:ext>
                </p:extLst>
              </p:nvPr>
            </p:nvGraphicFramePr>
            <p:xfrm>
              <a:off x="1238248" y="4852219"/>
              <a:ext cx="5039033" cy="2834456"/>
            </p:xfrm>
            <a:graphic>
              <a:graphicData uri="http://schemas.microsoft.com/office/powerpoint/2016/slidezoom">
                <pslz:sldZm>
                  <pslz:sldZmObj sldId="259" cId="0">
                    <pslz:zmPr id="{50AE1CFC-62A7-4D91-8F09-E0A16CA4D723}" returnToParent="0" transitionDur="1000">
                      <p166:blipFill xmlns:p166="http://schemas.microsoft.com/office/powerpoint/2016/6/main">
                        <a:blip r:embed="rId8"/>
                        <a:stretch>
                          <a:fillRect/>
                        </a:stretch>
                      </p166:blipFill>
                      <p166:spPr xmlns:p166="http://schemas.microsoft.com/office/powerpoint/2016/6/main">
                        <a:xfrm>
                          <a:off x="0" y="0"/>
                          <a:ext cx="5039033" cy="2834456"/>
                        </a:xfrm>
                        <a:prstGeom prst="rect">
                          <a:avLst/>
                        </a:prstGeom>
                        <a:ln w="3175">
                          <a:solidFill>
                            <a:prstClr val="ltGray"/>
                          </a:solidFill>
                        </a:ln>
                        <a:effectLst>
                          <a:glow rad="254000">
                            <a:srgbClr val="99FF33">
                              <a:alpha val="60000"/>
                            </a:srgbClr>
                          </a:glow>
                        </a:effectLst>
                        <a:scene3d>
                          <a:camera prst="isometricOffAxis1Right"/>
                          <a:lightRig rig="threePt" dir="t"/>
                        </a:scene3d>
                      </p166:spPr>
                    </pslz:zmPr>
                  </pslz:sldZmObj>
                </pslz:sldZm>
              </a:graphicData>
            </a:graphic>
          </p:graphicFrame>
        </mc:Choice>
        <mc:Fallback xmlns="">
          <p:pic>
            <p:nvPicPr>
              <p:cNvPr id="5" name="Slide Zoom 4">
                <a:hlinkClick r:id="rId10" action="ppaction://hlinksldjump"/>
                <a:extLst>
                  <a:ext uri="{FF2B5EF4-FFF2-40B4-BE49-F238E27FC236}">
                    <a16:creationId xmlns:a16="http://schemas.microsoft.com/office/drawing/2014/main" id="{84D6101F-C183-E4EF-295A-39FBC84DCDE2}"/>
                  </a:ext>
                </a:extLst>
              </p:cNvPr>
              <p:cNvPicPr>
                <a:picLocks noGrp="1" noRot="1" noChangeAspect="1" noMove="1" noResize="1" noEditPoints="1" noAdjustHandles="1" noChangeArrowheads="1" noChangeShapeType="1"/>
              </p:cNvPicPr>
              <p:nvPr/>
            </p:nvPicPr>
            <p:blipFill>
              <a:blip r:embed="rId11"/>
              <a:stretch>
                <a:fillRect/>
              </a:stretch>
            </p:blipFill>
            <p:spPr>
              <a:xfrm>
                <a:off x="1238248" y="4852219"/>
                <a:ext cx="5039033" cy="2834456"/>
              </a:xfrm>
              <a:prstGeom prst="rect">
                <a:avLst/>
              </a:prstGeom>
              <a:ln w="3175">
                <a:solidFill>
                  <a:prstClr val="ltGray"/>
                </a:solidFill>
              </a:ln>
              <a:effectLst>
                <a:glow rad="254000">
                  <a:srgbClr val="99FF33">
                    <a:alpha val="60000"/>
                  </a:srgbClr>
                </a:glow>
              </a:effectLst>
              <a:scene3d>
                <a:camera prst="isometricOffAxis1Right"/>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7F701B5-1337-C442-3820-1EADDC55EBCB}"/>
                  </a:ext>
                </a:extLst>
              </p:cNvPr>
              <p:cNvGraphicFramePr>
                <a:graphicFrameLocks noChangeAspect="1"/>
              </p:cNvGraphicFramePr>
              <p:nvPr>
                <p:extLst>
                  <p:ext uri="{D42A27DB-BD31-4B8C-83A1-F6EECF244321}">
                    <p14:modId xmlns:p14="http://schemas.microsoft.com/office/powerpoint/2010/main" val="2191085633"/>
                  </p:ext>
                </p:extLst>
              </p:nvPr>
            </p:nvGraphicFramePr>
            <p:xfrm>
              <a:off x="8155858" y="517882"/>
              <a:ext cx="6279511" cy="3124970"/>
            </p:xfrm>
            <a:graphic>
              <a:graphicData uri="http://schemas.microsoft.com/office/powerpoint/2016/slidezoom">
                <pslz:sldZm>
                  <pslz:sldZmObj sldId="260" cId="0">
                    <pslz:zmPr id="{5AA029FE-BB03-479B-87B5-DDAE9CBC96A8}" returnToParent="0" transitionDur="1000">
                      <p166:blipFill xmlns:p166="http://schemas.microsoft.com/office/powerpoint/2016/6/main">
                        <a:blip r:embed="rId12"/>
                        <a:stretch>
                          <a:fillRect/>
                        </a:stretch>
                      </p166:blipFill>
                      <p166:spPr xmlns:p166="http://schemas.microsoft.com/office/powerpoint/2016/6/main">
                        <a:xfrm>
                          <a:off x="0" y="0"/>
                          <a:ext cx="6279511" cy="3124970"/>
                        </a:xfrm>
                        <a:prstGeom prst="rect">
                          <a:avLst/>
                        </a:prstGeom>
                        <a:ln w="3175">
                          <a:solidFill>
                            <a:prstClr val="ltGray"/>
                          </a:solidFill>
                        </a:ln>
                        <a:effectLst>
                          <a:glow rad="254000">
                            <a:srgbClr val="99FF33">
                              <a:alpha val="60000"/>
                            </a:srgbClr>
                          </a:glow>
                        </a:effectLst>
                        <a:scene3d>
                          <a:camera prst="isometricOffAxis2Left"/>
                          <a:lightRig rig="threePt" dir="t"/>
                        </a:scene3d>
                      </p166:spPr>
                    </pslz:zmPr>
                  </pslz:sldZmObj>
                </pslz:sldZm>
              </a:graphicData>
            </a:graphic>
          </p:graphicFrame>
        </mc:Choice>
        <mc:Fallback xmlns="">
          <p:pic>
            <p:nvPicPr>
              <p:cNvPr id="7" name="Slide Zoom 6">
                <a:hlinkClick r:id="rId13" action="ppaction://hlinksldjump"/>
                <a:extLst>
                  <a:ext uri="{FF2B5EF4-FFF2-40B4-BE49-F238E27FC236}">
                    <a16:creationId xmlns:a16="http://schemas.microsoft.com/office/drawing/2014/main" id="{27F701B5-1337-C442-3820-1EADDC55EBCB}"/>
                  </a:ext>
                </a:extLst>
              </p:cNvPr>
              <p:cNvPicPr>
                <a:picLocks noGrp="1" noRot="1" noChangeAspect="1" noMove="1" noResize="1" noEditPoints="1" noAdjustHandles="1" noChangeArrowheads="1" noChangeShapeType="1"/>
              </p:cNvPicPr>
              <p:nvPr/>
            </p:nvPicPr>
            <p:blipFill>
              <a:blip r:embed="rId14"/>
              <a:stretch>
                <a:fillRect/>
              </a:stretch>
            </p:blipFill>
            <p:spPr>
              <a:xfrm>
                <a:off x="8155858" y="517882"/>
                <a:ext cx="6279511" cy="3124970"/>
              </a:xfrm>
              <a:prstGeom prst="rect">
                <a:avLst/>
              </a:prstGeom>
              <a:ln w="3175">
                <a:solidFill>
                  <a:prstClr val="ltGray"/>
                </a:solidFill>
              </a:ln>
              <a:effectLst>
                <a:glow rad="254000">
                  <a:srgbClr val="99FF33">
                    <a:alpha val="60000"/>
                  </a:srgbClr>
                </a:glow>
              </a:effectLst>
              <a:scene3d>
                <a:camera prst="isometricOffAxis2Left"/>
                <a:lightRig rig="threePt" dir="t"/>
              </a:scene3d>
            </p:spPr>
          </p:pic>
        </mc:Fallback>
      </mc:AlternateContent>
    </p:spTree>
    <p:extLst>
      <p:ext uri="{BB962C8B-B14F-4D97-AF65-F5344CB8AC3E}">
        <p14:creationId xmlns:p14="http://schemas.microsoft.com/office/powerpoint/2010/main" val="9129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remove" nodeType="afterEffect">
                                  <p:stCondLst>
                                    <p:cond delay="0"/>
                                  </p:stCondLst>
                                  <p:childTnLst>
                                    <p:animMotion origin="layout" path="M 3.09028E-6 -6.17284E-7 L -0.00033 0.05536 " pathEditMode="relative" rAng="0" ptsTypes="AA">
                                      <p:cBhvr>
                                        <p:cTn id="6" dur="2000" fill="hold"/>
                                        <p:tgtEl>
                                          <p:spTgt spid="7"/>
                                        </p:tgtEl>
                                        <p:attrNameLst>
                                          <p:attrName>ppt_x</p:attrName>
                                          <p:attrName>ppt_y</p:attrName>
                                        </p:attrNameLst>
                                      </p:cBhvr>
                                      <p:rCtr x="-22" y="2758"/>
                                    </p:animMotion>
                                  </p:childTnLst>
                                </p:cTn>
                              </p:par>
                              <p:par>
                                <p:cTn id="7" presetID="42" presetClass="path" presetSubtype="0" repeatCount="indefinite" accel="50000" decel="50000" autoRev="1" fill="remove" nodeType="withEffect">
                                  <p:stCondLst>
                                    <p:cond delay="0"/>
                                  </p:stCondLst>
                                  <p:childTnLst>
                                    <p:animMotion origin="layout" path="M 0.00097 0.03877 L 4.0625E-6 3.02469E-6 " pathEditMode="relative" rAng="0" ptsTypes="AA">
                                      <p:cBhvr>
                                        <p:cTn id="8" dur="2000" fill="hold"/>
                                        <p:tgtEl>
                                          <p:spTgt spid="5"/>
                                        </p:tgtEl>
                                        <p:attrNameLst>
                                          <p:attrName>ppt_x</p:attrName>
                                          <p:attrName>ppt_y</p:attrName>
                                        </p:attrNameLst>
                                      </p:cBhvr>
                                      <p:rCtr x="-54" y="-19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028" name="Picture 4" descr="Now You Too Can Bake Like Emily Dickinson This Holiday Season ‹ Literary Hub">
            <a:extLst>
              <a:ext uri="{FF2B5EF4-FFF2-40B4-BE49-F238E27FC236}">
                <a16:creationId xmlns:a16="http://schemas.microsoft.com/office/drawing/2014/main" id="{B6AFB299-928A-5571-1405-1DEEBDFA354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43875"/>
            <a:ext cx="14630400" cy="81788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0"/>
          <p:cNvSpPr/>
          <p:nvPr/>
        </p:nvSpPr>
        <p:spPr>
          <a:xfrm>
            <a:off x="0" y="3546396"/>
            <a:ext cx="14630400" cy="4683203"/>
          </a:xfrm>
          <a:prstGeom prst="rect">
            <a:avLst/>
          </a:prstGeom>
          <a:solidFill>
            <a:srgbClr val="1B1C1D"/>
          </a:solidFill>
          <a:ln/>
          <a:effectLst>
            <a:glow rad="381000">
              <a:srgbClr val="99FF33">
                <a:alpha val="70000"/>
              </a:srgbClr>
            </a:glow>
          </a:effectLst>
        </p:spPr>
      </p:sp>
      <p:sp>
        <p:nvSpPr>
          <p:cNvPr id="5" name="Text 1"/>
          <p:cNvSpPr/>
          <p:nvPr/>
        </p:nvSpPr>
        <p:spPr>
          <a:xfrm>
            <a:off x="793790" y="3546396"/>
            <a:ext cx="5670590"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Emily Dickinson</a:t>
            </a:r>
            <a:endParaRPr lang="en-US" sz="4465" dirty="0"/>
          </a:p>
        </p:txBody>
      </p:sp>
      <p:sp>
        <p:nvSpPr>
          <p:cNvPr id="6" name="Shape 2"/>
          <p:cNvSpPr/>
          <p:nvPr/>
        </p:nvSpPr>
        <p:spPr>
          <a:xfrm>
            <a:off x="793790" y="4850487"/>
            <a:ext cx="510302" cy="510302"/>
          </a:xfrm>
          <a:prstGeom prst="roundRect">
            <a:avLst>
              <a:gd name="adj" fmla="val 13335"/>
            </a:avLst>
          </a:prstGeom>
          <a:solidFill>
            <a:srgbClr val="2D3033"/>
          </a:solidFill>
          <a:ln/>
        </p:spPr>
      </p:sp>
      <p:sp>
        <p:nvSpPr>
          <p:cNvPr id="7" name="Text 3"/>
          <p:cNvSpPr/>
          <p:nvPr/>
        </p:nvSpPr>
        <p:spPr>
          <a:xfrm>
            <a:off x="990243" y="4935498"/>
            <a:ext cx="117396" cy="340281"/>
          </a:xfrm>
          <a:prstGeom prst="rect">
            <a:avLst/>
          </a:prstGeom>
          <a:noFill/>
          <a:ln/>
        </p:spPr>
        <p:txBody>
          <a:bodyPr wrap="none" rtlCol="0" anchor="t"/>
          <a:lstStyle/>
          <a:p>
            <a:pPr marL="0" indent="0" algn="ctr">
              <a:lnSpc>
                <a:spcPts val="2679"/>
              </a:lnSpc>
              <a:buNone/>
            </a:pPr>
            <a:r>
              <a:rPr lang="en-US" sz="2679" dirty="0">
                <a:solidFill>
                  <a:srgbClr val="AE8625"/>
                </a:solidFill>
                <a:latin typeface="Prata" pitchFamily="34" charset="0"/>
                <a:ea typeface="Prata" pitchFamily="34" charset="-122"/>
                <a:cs typeface="Prata" pitchFamily="34" charset="-120"/>
              </a:rPr>
              <a:t>1</a:t>
            </a:r>
            <a:endParaRPr lang="en-US" sz="2679" dirty="0"/>
          </a:p>
        </p:txBody>
      </p:sp>
      <p:sp>
        <p:nvSpPr>
          <p:cNvPr id="8" name="Text 4"/>
          <p:cNvSpPr/>
          <p:nvPr/>
        </p:nvSpPr>
        <p:spPr>
          <a:xfrm>
            <a:off x="1530906" y="4850487"/>
            <a:ext cx="2980253"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Unconventional Form</a:t>
            </a:r>
            <a:endParaRPr lang="en-US" sz="2233" dirty="0"/>
          </a:p>
        </p:txBody>
      </p:sp>
      <p:sp>
        <p:nvSpPr>
          <p:cNvPr id="9" name="Text 5"/>
          <p:cNvSpPr/>
          <p:nvPr/>
        </p:nvSpPr>
        <p:spPr>
          <a:xfrm>
            <a:off x="1530906" y="5340906"/>
            <a:ext cx="3459242" cy="217741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Dickinson's poems often broke free from traditional poetic structures, experimenting with compact lines, unrhymed stanzas, and unconventional punctuation.</a:t>
            </a:r>
            <a:endParaRPr lang="en-US" sz="1786" dirty="0"/>
          </a:p>
        </p:txBody>
      </p:sp>
      <p:sp>
        <p:nvSpPr>
          <p:cNvPr id="10" name="Shape 6"/>
          <p:cNvSpPr/>
          <p:nvPr/>
        </p:nvSpPr>
        <p:spPr>
          <a:xfrm>
            <a:off x="5216962" y="4850487"/>
            <a:ext cx="510302" cy="510302"/>
          </a:xfrm>
          <a:prstGeom prst="roundRect">
            <a:avLst>
              <a:gd name="adj" fmla="val 13335"/>
            </a:avLst>
          </a:prstGeom>
          <a:solidFill>
            <a:srgbClr val="2D3033"/>
          </a:solidFill>
          <a:ln/>
        </p:spPr>
      </p:sp>
      <p:sp>
        <p:nvSpPr>
          <p:cNvPr id="11" name="Text 7"/>
          <p:cNvSpPr/>
          <p:nvPr/>
        </p:nvSpPr>
        <p:spPr>
          <a:xfrm>
            <a:off x="5367814" y="4935498"/>
            <a:ext cx="208598" cy="340281"/>
          </a:xfrm>
          <a:prstGeom prst="rect">
            <a:avLst/>
          </a:prstGeom>
          <a:noFill/>
          <a:ln/>
        </p:spPr>
        <p:txBody>
          <a:bodyPr wrap="none" rtlCol="0" anchor="t"/>
          <a:lstStyle/>
          <a:p>
            <a:pPr marL="0" indent="0" algn="ctr">
              <a:lnSpc>
                <a:spcPts val="2679"/>
              </a:lnSpc>
              <a:buNone/>
            </a:pPr>
            <a:r>
              <a:rPr lang="en-US" sz="2679" dirty="0">
                <a:solidFill>
                  <a:srgbClr val="AE8625"/>
                </a:solidFill>
                <a:latin typeface="Prata" pitchFamily="34" charset="0"/>
                <a:ea typeface="Prata" pitchFamily="34" charset="-122"/>
                <a:cs typeface="Prata" pitchFamily="34" charset="-120"/>
              </a:rPr>
              <a:t>2</a:t>
            </a:r>
            <a:endParaRPr lang="en-US" sz="2679" dirty="0"/>
          </a:p>
        </p:txBody>
      </p:sp>
      <p:sp>
        <p:nvSpPr>
          <p:cNvPr id="12" name="Text 8"/>
          <p:cNvSpPr/>
          <p:nvPr/>
        </p:nvSpPr>
        <p:spPr>
          <a:xfrm>
            <a:off x="5954078" y="4850487"/>
            <a:ext cx="2957632"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Introspective Themes</a:t>
            </a:r>
            <a:endParaRPr lang="en-US" sz="2233" dirty="0"/>
          </a:p>
        </p:txBody>
      </p:sp>
      <p:sp>
        <p:nvSpPr>
          <p:cNvPr id="13" name="Text 9"/>
          <p:cNvSpPr/>
          <p:nvPr/>
        </p:nvSpPr>
        <p:spPr>
          <a:xfrm>
            <a:off x="5954078" y="5340906"/>
            <a:ext cx="3459242"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Her poems delved into deeply personal themes of death, nature, and the complexities of the human experience.</a:t>
            </a:r>
            <a:endParaRPr lang="en-US" sz="1786" dirty="0"/>
          </a:p>
        </p:txBody>
      </p:sp>
      <p:sp>
        <p:nvSpPr>
          <p:cNvPr id="14" name="Shape 10"/>
          <p:cNvSpPr/>
          <p:nvPr/>
        </p:nvSpPr>
        <p:spPr>
          <a:xfrm>
            <a:off x="9640133" y="4850487"/>
            <a:ext cx="510302" cy="510302"/>
          </a:xfrm>
          <a:prstGeom prst="roundRect">
            <a:avLst>
              <a:gd name="adj" fmla="val 13335"/>
            </a:avLst>
          </a:prstGeom>
          <a:solidFill>
            <a:srgbClr val="2D3033"/>
          </a:solidFill>
          <a:ln/>
        </p:spPr>
      </p:sp>
      <p:sp>
        <p:nvSpPr>
          <p:cNvPr id="15" name="Text 11"/>
          <p:cNvSpPr/>
          <p:nvPr/>
        </p:nvSpPr>
        <p:spPr>
          <a:xfrm>
            <a:off x="9789795" y="4935498"/>
            <a:ext cx="210979" cy="340281"/>
          </a:xfrm>
          <a:prstGeom prst="rect">
            <a:avLst/>
          </a:prstGeom>
          <a:noFill/>
          <a:ln/>
        </p:spPr>
        <p:txBody>
          <a:bodyPr wrap="none" rtlCol="0" anchor="t"/>
          <a:lstStyle/>
          <a:p>
            <a:pPr marL="0" indent="0" algn="ctr">
              <a:lnSpc>
                <a:spcPts val="2679"/>
              </a:lnSpc>
              <a:buNone/>
            </a:pPr>
            <a:r>
              <a:rPr lang="en-US" sz="2679" dirty="0">
                <a:solidFill>
                  <a:srgbClr val="AE8625"/>
                </a:solidFill>
                <a:latin typeface="Prata" pitchFamily="34" charset="0"/>
                <a:ea typeface="Prata" pitchFamily="34" charset="-122"/>
                <a:cs typeface="Prata" pitchFamily="34" charset="-120"/>
              </a:rPr>
              <a:t>3</a:t>
            </a:r>
            <a:endParaRPr lang="en-US" sz="2679" dirty="0"/>
          </a:p>
        </p:txBody>
      </p:sp>
      <p:sp>
        <p:nvSpPr>
          <p:cNvPr id="16" name="Text 12"/>
          <p:cNvSpPr/>
          <p:nvPr/>
        </p:nvSpPr>
        <p:spPr>
          <a:xfrm>
            <a:off x="10377249" y="4850487"/>
            <a:ext cx="2835235"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Lyrical Brilliance</a:t>
            </a:r>
            <a:endParaRPr lang="en-US" sz="2233" dirty="0"/>
          </a:p>
        </p:txBody>
      </p:sp>
      <p:sp>
        <p:nvSpPr>
          <p:cNvPr id="17" name="Text 13"/>
          <p:cNvSpPr/>
          <p:nvPr/>
        </p:nvSpPr>
        <p:spPr>
          <a:xfrm>
            <a:off x="10377249" y="5340906"/>
            <a:ext cx="3459242"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Despite her unique style, Dickinson's poems are renowned for their profound insights and captivating lyricism.</a:t>
            </a:r>
            <a:endParaRPr lang="en-US" sz="1786" dirty="0"/>
          </a:p>
        </p:txBody>
      </p:sp>
      <p:sp>
        <p:nvSpPr>
          <p:cNvPr id="19" name="Rectangle 18">
            <a:extLst>
              <a:ext uri="{FF2B5EF4-FFF2-40B4-BE49-F238E27FC236}">
                <a16:creationId xmlns:a16="http://schemas.microsoft.com/office/drawing/2014/main" id="{7F2B3575-D00D-B8AD-D000-82F82393E133}"/>
              </a:ext>
            </a:extLst>
          </p:cNvPr>
          <p:cNvSpPr/>
          <p:nvPr/>
        </p:nvSpPr>
        <p:spPr>
          <a:xfrm>
            <a:off x="0" y="7625443"/>
            <a:ext cx="14630400" cy="604156"/>
          </a:xfrm>
          <a:prstGeom prst="rect">
            <a:avLst/>
          </a:prstGeom>
          <a:solidFill>
            <a:srgbClr val="99FF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63D88503-C684-D9A8-46C8-793793212D32}"/>
              </a:ext>
            </a:extLst>
          </p:cNvPr>
          <p:cNvSpPr/>
          <p:nvPr/>
        </p:nvSpPr>
        <p:spPr>
          <a:xfrm>
            <a:off x="4990148" y="5956101"/>
            <a:ext cx="586264" cy="1944791"/>
          </a:xfrm>
          <a:prstGeom prst="ellipse">
            <a:avLst/>
          </a:prstGeom>
          <a:solidFill>
            <a:srgbClr val="99FF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3900">
        <p14:glitter dir="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050" name="Picture 2" descr="Why Walt Whitman Wrote Leaves of Grass ‹ Literary Hub">
            <a:extLst>
              <a:ext uri="{FF2B5EF4-FFF2-40B4-BE49-F238E27FC236}">
                <a16:creationId xmlns:a16="http://schemas.microsoft.com/office/drawing/2014/main" id="{8EF1D26D-D264-8326-18C8-A95F15A69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399" cy="5716429"/>
          </a:xfrm>
          <a:prstGeom prst="rect">
            <a:avLst/>
          </a:prstGeom>
          <a:noFill/>
          <a:extLst>
            <a:ext uri="{909E8E84-426E-40DD-AFC4-6F175D3DCCD1}">
              <a14:hiddenFill xmlns:a14="http://schemas.microsoft.com/office/drawing/2010/main">
                <a:solidFill>
                  <a:srgbClr val="FFFFFF"/>
                </a:solidFill>
              </a14:hiddenFill>
            </a:ext>
          </a:extLst>
        </p:spPr>
      </p:pic>
      <p:sp>
        <p:nvSpPr>
          <p:cNvPr id="3" name="Shape 0"/>
          <p:cNvSpPr/>
          <p:nvPr/>
        </p:nvSpPr>
        <p:spPr>
          <a:xfrm>
            <a:off x="0" y="3228109"/>
            <a:ext cx="14630400" cy="5001490"/>
          </a:xfrm>
          <a:prstGeom prst="rect">
            <a:avLst/>
          </a:prstGeom>
          <a:solidFill>
            <a:srgbClr val="1B1C1D"/>
          </a:solidFill>
          <a:ln/>
          <a:effectLst>
            <a:glow rad="101600">
              <a:srgbClr val="FF3300">
                <a:alpha val="60000"/>
              </a:srgbClr>
            </a:glow>
          </a:effectLst>
        </p:spPr>
      </p:sp>
      <p:sp>
        <p:nvSpPr>
          <p:cNvPr id="4" name="Text 1"/>
          <p:cNvSpPr/>
          <p:nvPr/>
        </p:nvSpPr>
        <p:spPr>
          <a:xfrm>
            <a:off x="793790" y="3896392"/>
            <a:ext cx="5670590"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Walt Whitman</a:t>
            </a:r>
            <a:endParaRPr lang="en-US" sz="4465" dirty="0"/>
          </a:p>
        </p:txBody>
      </p:sp>
      <p:sp>
        <p:nvSpPr>
          <p:cNvPr id="5" name="Text 2"/>
          <p:cNvSpPr/>
          <p:nvPr/>
        </p:nvSpPr>
        <p:spPr>
          <a:xfrm>
            <a:off x="793790" y="5172147"/>
            <a:ext cx="2835235"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Free Verse Pioneer</a:t>
            </a:r>
            <a:endParaRPr lang="en-US" sz="2233" dirty="0"/>
          </a:p>
        </p:txBody>
      </p:sp>
      <p:sp>
        <p:nvSpPr>
          <p:cNvPr id="6" name="Text 3"/>
          <p:cNvSpPr/>
          <p:nvPr/>
        </p:nvSpPr>
        <p:spPr>
          <a:xfrm>
            <a:off x="793790" y="5753291"/>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Whitman's revolutionary free verse style broke free from traditional poetic forms, paving the way for modern American poetry.</a:t>
            </a:r>
            <a:endParaRPr lang="en-US" sz="1786" dirty="0"/>
          </a:p>
        </p:txBody>
      </p:sp>
      <p:sp>
        <p:nvSpPr>
          <p:cNvPr id="7" name="Text 4"/>
          <p:cNvSpPr/>
          <p:nvPr/>
        </p:nvSpPr>
        <p:spPr>
          <a:xfrm>
            <a:off x="5332928" y="5172147"/>
            <a:ext cx="3037523"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Celebration of the Self</a:t>
            </a:r>
            <a:endParaRPr lang="en-US" sz="2233" dirty="0"/>
          </a:p>
        </p:txBody>
      </p:sp>
      <p:sp>
        <p:nvSpPr>
          <p:cNvPr id="8" name="Text 5"/>
          <p:cNvSpPr/>
          <p:nvPr/>
        </p:nvSpPr>
        <p:spPr>
          <a:xfrm>
            <a:off x="5332928" y="5753291"/>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His masterpiece "Leaves of Grass" celebrates the individual and the breadth of human experience with a bold, expansive voice.</a:t>
            </a:r>
            <a:endParaRPr lang="en-US" sz="1786" dirty="0"/>
          </a:p>
        </p:txBody>
      </p:sp>
      <p:sp>
        <p:nvSpPr>
          <p:cNvPr id="9" name="Text 6"/>
          <p:cNvSpPr/>
          <p:nvPr/>
        </p:nvSpPr>
        <p:spPr>
          <a:xfrm>
            <a:off x="9872067" y="5172147"/>
            <a:ext cx="2835235"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Democratic Vision</a:t>
            </a:r>
            <a:endParaRPr lang="en-US" sz="2233" dirty="0"/>
          </a:p>
        </p:txBody>
      </p:sp>
      <p:sp>
        <p:nvSpPr>
          <p:cNvPr id="10" name="Text 7"/>
          <p:cNvSpPr/>
          <p:nvPr/>
        </p:nvSpPr>
        <p:spPr>
          <a:xfrm>
            <a:off x="9872067" y="5753291"/>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Whitman's poems often reflected his is democratic ideals, championing the common person and the greatness of the American spirit.</a:t>
            </a:r>
            <a:endParaRPr lang="en-US" sz="1786" dirty="0"/>
          </a:p>
        </p:txBody>
      </p:sp>
      <p:sp>
        <p:nvSpPr>
          <p:cNvPr id="15" name="Rectangle 14">
            <a:extLst>
              <a:ext uri="{FF2B5EF4-FFF2-40B4-BE49-F238E27FC236}">
                <a16:creationId xmlns:a16="http://schemas.microsoft.com/office/drawing/2014/main" id="{438A9B12-5D40-1B0F-FFD8-FD67FF0113CA}"/>
              </a:ext>
            </a:extLst>
          </p:cNvPr>
          <p:cNvSpPr/>
          <p:nvPr/>
        </p:nvSpPr>
        <p:spPr>
          <a:xfrm>
            <a:off x="0" y="7625443"/>
            <a:ext cx="14630400" cy="604156"/>
          </a:xfrm>
          <a:prstGeom prst="rect">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298DCA00-3609-103C-9864-9BDEC3508EED}"/>
              </a:ext>
            </a:extLst>
          </p:cNvPr>
          <p:cNvSpPr/>
          <p:nvPr/>
        </p:nvSpPr>
        <p:spPr>
          <a:xfrm>
            <a:off x="9299092" y="5956101"/>
            <a:ext cx="586264" cy="1944791"/>
          </a:xfrm>
          <a:prstGeom prst="ellipse">
            <a:avLst/>
          </a:prstGeom>
          <a:solidFill>
            <a:srgbClr val="FF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ow You Too Can Bake Like Emily Dickinson This Holiday Season ‹ Literary Hub">
            <a:extLst>
              <a:ext uri="{FF2B5EF4-FFF2-40B4-BE49-F238E27FC236}">
                <a16:creationId xmlns:a16="http://schemas.microsoft.com/office/drawing/2014/main" id="{B6AFB299-928A-5571-1405-1DEEBDFA354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43875"/>
            <a:ext cx="14630400" cy="81788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0"/>
          <p:cNvSpPr/>
          <p:nvPr/>
        </p:nvSpPr>
        <p:spPr>
          <a:xfrm>
            <a:off x="0" y="3546396"/>
            <a:ext cx="14630400" cy="4683203"/>
          </a:xfrm>
          <a:prstGeom prst="rect">
            <a:avLst/>
          </a:prstGeom>
          <a:solidFill>
            <a:srgbClr val="1B1C1D"/>
          </a:solidFill>
          <a:ln/>
          <a:effectLst>
            <a:glow rad="381000">
              <a:srgbClr val="99FF33">
                <a:alpha val="70000"/>
              </a:srgbClr>
            </a:glow>
          </a:effectLst>
        </p:spPr>
      </p:sp>
      <p:sp>
        <p:nvSpPr>
          <p:cNvPr id="5" name="Text 1"/>
          <p:cNvSpPr/>
          <p:nvPr/>
        </p:nvSpPr>
        <p:spPr>
          <a:xfrm>
            <a:off x="793790" y="3546396"/>
            <a:ext cx="5670590"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Emily Dickinson</a:t>
            </a:r>
            <a:endParaRPr lang="en-US" sz="4465" dirty="0"/>
          </a:p>
        </p:txBody>
      </p:sp>
      <p:sp>
        <p:nvSpPr>
          <p:cNvPr id="6" name="Shape 2"/>
          <p:cNvSpPr/>
          <p:nvPr/>
        </p:nvSpPr>
        <p:spPr>
          <a:xfrm>
            <a:off x="793790" y="4850487"/>
            <a:ext cx="510302" cy="510302"/>
          </a:xfrm>
          <a:prstGeom prst="roundRect">
            <a:avLst>
              <a:gd name="adj" fmla="val 13335"/>
            </a:avLst>
          </a:prstGeom>
          <a:solidFill>
            <a:srgbClr val="2D3033"/>
          </a:solidFill>
          <a:ln/>
        </p:spPr>
      </p:sp>
      <p:sp>
        <p:nvSpPr>
          <p:cNvPr id="7" name="Text 3"/>
          <p:cNvSpPr/>
          <p:nvPr/>
        </p:nvSpPr>
        <p:spPr>
          <a:xfrm>
            <a:off x="990243" y="4935498"/>
            <a:ext cx="117396" cy="340281"/>
          </a:xfrm>
          <a:prstGeom prst="rect">
            <a:avLst/>
          </a:prstGeom>
          <a:noFill/>
          <a:ln/>
        </p:spPr>
        <p:txBody>
          <a:bodyPr wrap="none" rtlCol="0" anchor="t"/>
          <a:lstStyle/>
          <a:p>
            <a:pPr marL="0" indent="0" algn="ctr">
              <a:lnSpc>
                <a:spcPts val="2679"/>
              </a:lnSpc>
              <a:buNone/>
            </a:pPr>
            <a:r>
              <a:rPr lang="en-US" sz="2679" dirty="0">
                <a:solidFill>
                  <a:srgbClr val="AE8625"/>
                </a:solidFill>
                <a:latin typeface="Prata" pitchFamily="34" charset="0"/>
                <a:ea typeface="Prata" pitchFamily="34" charset="-122"/>
                <a:cs typeface="Prata" pitchFamily="34" charset="-120"/>
              </a:rPr>
              <a:t>1</a:t>
            </a:r>
            <a:endParaRPr lang="en-US" sz="2679" dirty="0"/>
          </a:p>
        </p:txBody>
      </p:sp>
      <p:sp>
        <p:nvSpPr>
          <p:cNvPr id="8" name="Text 4"/>
          <p:cNvSpPr/>
          <p:nvPr/>
        </p:nvSpPr>
        <p:spPr>
          <a:xfrm>
            <a:off x="1530906" y="4850487"/>
            <a:ext cx="2980253"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Unconventional Form</a:t>
            </a:r>
            <a:endParaRPr lang="en-US" sz="2233" dirty="0"/>
          </a:p>
        </p:txBody>
      </p:sp>
      <p:sp>
        <p:nvSpPr>
          <p:cNvPr id="9" name="Text 5"/>
          <p:cNvSpPr/>
          <p:nvPr/>
        </p:nvSpPr>
        <p:spPr>
          <a:xfrm>
            <a:off x="1530906" y="5340906"/>
            <a:ext cx="3459242" cy="2177415"/>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Dickinson's poems often broke free from traditional poetic structures, experimenting with compact lines, unrhymed stanzas, and unconventional punctuation.</a:t>
            </a:r>
            <a:endParaRPr lang="en-US" sz="1786" dirty="0"/>
          </a:p>
        </p:txBody>
      </p:sp>
      <p:sp>
        <p:nvSpPr>
          <p:cNvPr id="10" name="Shape 6"/>
          <p:cNvSpPr/>
          <p:nvPr/>
        </p:nvSpPr>
        <p:spPr>
          <a:xfrm>
            <a:off x="5216962" y="4850487"/>
            <a:ext cx="510302" cy="510302"/>
          </a:xfrm>
          <a:prstGeom prst="roundRect">
            <a:avLst>
              <a:gd name="adj" fmla="val 13335"/>
            </a:avLst>
          </a:prstGeom>
          <a:solidFill>
            <a:srgbClr val="2D3033"/>
          </a:solidFill>
          <a:ln/>
        </p:spPr>
      </p:sp>
      <p:sp>
        <p:nvSpPr>
          <p:cNvPr id="11" name="Text 7"/>
          <p:cNvSpPr/>
          <p:nvPr/>
        </p:nvSpPr>
        <p:spPr>
          <a:xfrm>
            <a:off x="5367814" y="4935498"/>
            <a:ext cx="208598" cy="340281"/>
          </a:xfrm>
          <a:prstGeom prst="rect">
            <a:avLst/>
          </a:prstGeom>
          <a:noFill/>
          <a:ln/>
        </p:spPr>
        <p:txBody>
          <a:bodyPr wrap="none" rtlCol="0" anchor="t"/>
          <a:lstStyle/>
          <a:p>
            <a:pPr marL="0" indent="0" algn="ctr">
              <a:lnSpc>
                <a:spcPts val="2679"/>
              </a:lnSpc>
              <a:buNone/>
            </a:pPr>
            <a:r>
              <a:rPr lang="en-US" sz="2679" dirty="0">
                <a:solidFill>
                  <a:srgbClr val="AE8625"/>
                </a:solidFill>
                <a:latin typeface="Prata" pitchFamily="34" charset="0"/>
                <a:ea typeface="Prata" pitchFamily="34" charset="-122"/>
                <a:cs typeface="Prata" pitchFamily="34" charset="-120"/>
              </a:rPr>
              <a:t>2</a:t>
            </a:r>
            <a:endParaRPr lang="en-US" sz="2679" dirty="0"/>
          </a:p>
        </p:txBody>
      </p:sp>
      <p:sp>
        <p:nvSpPr>
          <p:cNvPr id="12" name="Text 8"/>
          <p:cNvSpPr/>
          <p:nvPr/>
        </p:nvSpPr>
        <p:spPr>
          <a:xfrm>
            <a:off x="5954078" y="4850487"/>
            <a:ext cx="2957632"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Introspective Themes</a:t>
            </a:r>
            <a:endParaRPr lang="en-US" sz="2233" dirty="0"/>
          </a:p>
        </p:txBody>
      </p:sp>
      <p:sp>
        <p:nvSpPr>
          <p:cNvPr id="13" name="Text 9"/>
          <p:cNvSpPr/>
          <p:nvPr/>
        </p:nvSpPr>
        <p:spPr>
          <a:xfrm>
            <a:off x="5954078" y="5340906"/>
            <a:ext cx="3459242"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Her poems delved into deeply personal themes of death, nature, and the complexities of the human experience.</a:t>
            </a:r>
            <a:endParaRPr lang="en-US" sz="1786" dirty="0"/>
          </a:p>
        </p:txBody>
      </p:sp>
      <p:sp>
        <p:nvSpPr>
          <p:cNvPr id="14" name="Shape 10"/>
          <p:cNvSpPr/>
          <p:nvPr/>
        </p:nvSpPr>
        <p:spPr>
          <a:xfrm>
            <a:off x="9640133" y="4850487"/>
            <a:ext cx="510302" cy="510302"/>
          </a:xfrm>
          <a:prstGeom prst="roundRect">
            <a:avLst>
              <a:gd name="adj" fmla="val 13335"/>
            </a:avLst>
          </a:prstGeom>
          <a:solidFill>
            <a:srgbClr val="2D3033"/>
          </a:solidFill>
          <a:ln/>
        </p:spPr>
      </p:sp>
      <p:sp>
        <p:nvSpPr>
          <p:cNvPr id="15" name="Text 11"/>
          <p:cNvSpPr/>
          <p:nvPr/>
        </p:nvSpPr>
        <p:spPr>
          <a:xfrm>
            <a:off x="9789795" y="4935498"/>
            <a:ext cx="210979" cy="340281"/>
          </a:xfrm>
          <a:prstGeom prst="rect">
            <a:avLst/>
          </a:prstGeom>
          <a:noFill/>
          <a:ln/>
        </p:spPr>
        <p:txBody>
          <a:bodyPr wrap="none" rtlCol="0" anchor="t"/>
          <a:lstStyle/>
          <a:p>
            <a:pPr marL="0" indent="0" algn="ctr">
              <a:lnSpc>
                <a:spcPts val="2679"/>
              </a:lnSpc>
              <a:buNone/>
            </a:pPr>
            <a:r>
              <a:rPr lang="en-US" sz="2679" dirty="0">
                <a:solidFill>
                  <a:srgbClr val="AE8625"/>
                </a:solidFill>
                <a:latin typeface="Prata" pitchFamily="34" charset="0"/>
                <a:ea typeface="Prata" pitchFamily="34" charset="-122"/>
                <a:cs typeface="Prata" pitchFamily="34" charset="-120"/>
              </a:rPr>
              <a:t>3</a:t>
            </a:r>
            <a:endParaRPr lang="en-US" sz="2679" dirty="0"/>
          </a:p>
        </p:txBody>
      </p:sp>
      <p:sp>
        <p:nvSpPr>
          <p:cNvPr id="16" name="Text 12"/>
          <p:cNvSpPr/>
          <p:nvPr/>
        </p:nvSpPr>
        <p:spPr>
          <a:xfrm>
            <a:off x="10377249" y="4850487"/>
            <a:ext cx="2835235"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Lyrical Brilliance</a:t>
            </a:r>
            <a:endParaRPr lang="en-US" sz="2233" dirty="0"/>
          </a:p>
        </p:txBody>
      </p:sp>
      <p:sp>
        <p:nvSpPr>
          <p:cNvPr id="17" name="Text 13"/>
          <p:cNvSpPr/>
          <p:nvPr/>
        </p:nvSpPr>
        <p:spPr>
          <a:xfrm>
            <a:off x="10377249" y="5340906"/>
            <a:ext cx="3459242"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Despite her unique style, Dickinson's poems are renowned for their profound insights and captivating lyricism.</a:t>
            </a:r>
            <a:endParaRPr lang="en-US" sz="1786" dirty="0"/>
          </a:p>
        </p:txBody>
      </p:sp>
      <p:graphicFrame>
        <p:nvGraphicFramePr>
          <p:cNvPr id="18" name="Diagram 17">
            <a:extLst>
              <a:ext uri="{FF2B5EF4-FFF2-40B4-BE49-F238E27FC236}">
                <a16:creationId xmlns:a16="http://schemas.microsoft.com/office/drawing/2014/main" id="{A096E2A1-A27B-585A-8D04-775123EE3BC8}"/>
              </a:ext>
            </a:extLst>
          </p:cNvPr>
          <p:cNvGraphicFramePr/>
          <p:nvPr/>
        </p:nvGraphicFramePr>
        <p:xfrm>
          <a:off x="0" y="7654409"/>
          <a:ext cx="14630399" cy="5751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5706202"/>
      </p:ext>
    </p:extLst>
  </p:cSld>
  <p:clrMapOvr>
    <a:masterClrMapping/>
  </p:clrMapOvr>
  <mc:AlternateContent xmlns:mc="http://schemas.openxmlformats.org/markup-compatibility/2006" xmlns:p14="http://schemas.microsoft.com/office/powerpoint/2010/main">
    <mc:Choice Requires="p14">
      <p:transition spd="slow" p14:dur="3900">
        <p14:glitter dir="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Walt Whitman Wrote Leaves of Grass ‹ Literary Hub">
            <a:extLst>
              <a:ext uri="{FF2B5EF4-FFF2-40B4-BE49-F238E27FC236}">
                <a16:creationId xmlns:a16="http://schemas.microsoft.com/office/drawing/2014/main" id="{8EF1D26D-D264-8326-18C8-A95F15A69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399" cy="5716429"/>
          </a:xfrm>
          <a:prstGeom prst="rect">
            <a:avLst/>
          </a:prstGeom>
          <a:noFill/>
          <a:extLst>
            <a:ext uri="{909E8E84-426E-40DD-AFC4-6F175D3DCCD1}">
              <a14:hiddenFill xmlns:a14="http://schemas.microsoft.com/office/drawing/2010/main">
                <a:solidFill>
                  <a:srgbClr val="FFFFFF"/>
                </a:solidFill>
              </a14:hiddenFill>
            </a:ext>
          </a:extLst>
        </p:spPr>
      </p:pic>
      <p:sp>
        <p:nvSpPr>
          <p:cNvPr id="3" name="Shape 0"/>
          <p:cNvSpPr/>
          <p:nvPr/>
        </p:nvSpPr>
        <p:spPr>
          <a:xfrm>
            <a:off x="0" y="3228109"/>
            <a:ext cx="14630400" cy="5001490"/>
          </a:xfrm>
          <a:prstGeom prst="rect">
            <a:avLst/>
          </a:prstGeom>
          <a:solidFill>
            <a:srgbClr val="1B1C1D"/>
          </a:solidFill>
          <a:ln/>
          <a:effectLst>
            <a:glow rad="254000">
              <a:srgbClr val="FF3300">
                <a:alpha val="80000"/>
              </a:srgbClr>
            </a:glow>
          </a:effectLst>
        </p:spPr>
      </p:sp>
      <p:sp>
        <p:nvSpPr>
          <p:cNvPr id="4" name="Text 1"/>
          <p:cNvSpPr/>
          <p:nvPr/>
        </p:nvSpPr>
        <p:spPr>
          <a:xfrm>
            <a:off x="793790" y="3896392"/>
            <a:ext cx="5670590"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Walt Whitman</a:t>
            </a:r>
            <a:endParaRPr lang="en-US" sz="4465" dirty="0"/>
          </a:p>
        </p:txBody>
      </p:sp>
      <p:sp>
        <p:nvSpPr>
          <p:cNvPr id="5" name="Text 2"/>
          <p:cNvSpPr/>
          <p:nvPr/>
        </p:nvSpPr>
        <p:spPr>
          <a:xfrm>
            <a:off x="793790" y="5172147"/>
            <a:ext cx="2835235"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Free Verse Pioneer</a:t>
            </a:r>
            <a:endParaRPr lang="en-US" sz="2233" dirty="0"/>
          </a:p>
        </p:txBody>
      </p:sp>
      <p:sp>
        <p:nvSpPr>
          <p:cNvPr id="6" name="Text 3"/>
          <p:cNvSpPr/>
          <p:nvPr/>
        </p:nvSpPr>
        <p:spPr>
          <a:xfrm>
            <a:off x="793790" y="5753291"/>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Whitman's revolutionary free verse style broke free from traditional poetic forms, paving the way for modern American poetry.</a:t>
            </a:r>
            <a:endParaRPr lang="en-US" sz="1786" dirty="0"/>
          </a:p>
        </p:txBody>
      </p:sp>
      <p:sp>
        <p:nvSpPr>
          <p:cNvPr id="7" name="Text 4"/>
          <p:cNvSpPr/>
          <p:nvPr/>
        </p:nvSpPr>
        <p:spPr>
          <a:xfrm>
            <a:off x="5332928" y="5172147"/>
            <a:ext cx="3037523"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Celebration of the Self</a:t>
            </a:r>
            <a:endParaRPr lang="en-US" sz="2233" dirty="0"/>
          </a:p>
        </p:txBody>
      </p:sp>
      <p:sp>
        <p:nvSpPr>
          <p:cNvPr id="8" name="Text 5"/>
          <p:cNvSpPr/>
          <p:nvPr/>
        </p:nvSpPr>
        <p:spPr>
          <a:xfrm>
            <a:off x="5332928" y="5753291"/>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His masterpiece "Leaves of Grass" celebrates the individual and the breadth of human experience with a bold, expansive voice.</a:t>
            </a:r>
            <a:endParaRPr lang="en-US" sz="1786" dirty="0"/>
          </a:p>
        </p:txBody>
      </p:sp>
      <p:sp>
        <p:nvSpPr>
          <p:cNvPr id="9" name="Text 6"/>
          <p:cNvSpPr/>
          <p:nvPr/>
        </p:nvSpPr>
        <p:spPr>
          <a:xfrm>
            <a:off x="9872067" y="5172147"/>
            <a:ext cx="2835235" cy="354330"/>
          </a:xfrm>
          <a:prstGeom prst="rect">
            <a:avLst/>
          </a:prstGeom>
          <a:noFill/>
          <a:ln/>
        </p:spPr>
        <p:txBody>
          <a:bodyPr wrap="none" rtlCol="0" anchor="t"/>
          <a:lstStyle/>
          <a:p>
            <a:pPr marL="0" indent="0">
              <a:lnSpc>
                <a:spcPts val="2791"/>
              </a:lnSpc>
              <a:buNone/>
            </a:pPr>
            <a:r>
              <a:rPr lang="en-US" sz="2233" dirty="0">
                <a:solidFill>
                  <a:srgbClr val="AE8625"/>
                </a:solidFill>
                <a:latin typeface="Prata" pitchFamily="34" charset="0"/>
                <a:ea typeface="Prata" pitchFamily="34" charset="-122"/>
                <a:cs typeface="Prata" pitchFamily="34" charset="-120"/>
              </a:rPr>
              <a:t>Democratic Vision</a:t>
            </a:r>
            <a:endParaRPr lang="en-US" sz="2233" dirty="0"/>
          </a:p>
        </p:txBody>
      </p:sp>
      <p:sp>
        <p:nvSpPr>
          <p:cNvPr id="10" name="Text 7"/>
          <p:cNvSpPr/>
          <p:nvPr/>
        </p:nvSpPr>
        <p:spPr>
          <a:xfrm>
            <a:off x="9872067" y="5753291"/>
            <a:ext cx="3978116" cy="1451610"/>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Whitman's poems often reflected his is democratic ideals, championing the common person and the greatness of the American spirit.</a:t>
            </a:r>
            <a:endParaRPr lang="en-US" sz="1786" dirty="0"/>
          </a:p>
        </p:txBody>
      </p:sp>
      <p:graphicFrame>
        <p:nvGraphicFramePr>
          <p:cNvPr id="14" name="Diagram 13">
            <a:extLst>
              <a:ext uri="{FF2B5EF4-FFF2-40B4-BE49-F238E27FC236}">
                <a16:creationId xmlns:a16="http://schemas.microsoft.com/office/drawing/2014/main" id="{3182CEF3-1FCA-ABE4-D758-8943B8B2C4B6}"/>
              </a:ext>
            </a:extLst>
          </p:cNvPr>
          <p:cNvGraphicFramePr/>
          <p:nvPr>
            <p:extLst>
              <p:ext uri="{D42A27DB-BD31-4B8C-83A1-F6EECF244321}">
                <p14:modId xmlns:p14="http://schemas.microsoft.com/office/powerpoint/2010/main" val="2138189786"/>
              </p:ext>
            </p:extLst>
          </p:nvPr>
        </p:nvGraphicFramePr>
        <p:xfrm>
          <a:off x="0" y="7654409"/>
          <a:ext cx="14630399" cy="5751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8973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4DF181C-208B-BCA0-365E-32DCC29BF6AE}"/>
              </a:ext>
            </a:extLst>
          </p:cNvPr>
          <p:cNvPicPr>
            <a:picLocks noChangeAspect="1"/>
          </p:cNvPicPr>
          <p:nvPr/>
        </p:nvPicPr>
        <p:blipFill>
          <a:blip r:embed="rId2"/>
          <a:stretch>
            <a:fillRect/>
          </a:stretch>
        </p:blipFill>
        <p:spPr>
          <a:xfrm>
            <a:off x="0" y="0"/>
            <a:ext cx="14630400" cy="8229600"/>
          </a:xfrm>
          <a:prstGeom prst="rect">
            <a:avLst/>
          </a:prstGeom>
        </p:spPr>
      </p:pic>
      <p:pic>
        <p:nvPicPr>
          <p:cNvPr id="2050" name="Picture 2" descr="Nilesh Rathod Quote: “Is being responsible a form of love too?”">
            <a:extLst>
              <a:ext uri="{FF2B5EF4-FFF2-40B4-BE49-F238E27FC236}">
                <a16:creationId xmlns:a16="http://schemas.microsoft.com/office/drawing/2014/main" id="{A2EA5605-86CC-67E3-B8AA-0EF2A148BCB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0314DA7-3C21-1B98-CE72-278A0BFD48AD}"/>
                  </a:ext>
                </a:extLst>
              </p:cNvPr>
              <p:cNvGraphicFramePr>
                <a:graphicFrameLocks noChangeAspect="1"/>
              </p:cNvGraphicFramePr>
              <p:nvPr>
                <p:extLst>
                  <p:ext uri="{D42A27DB-BD31-4B8C-83A1-F6EECF244321}">
                    <p14:modId xmlns:p14="http://schemas.microsoft.com/office/powerpoint/2010/main" val="3444285353"/>
                  </p:ext>
                </p:extLst>
              </p:nvPr>
            </p:nvGraphicFramePr>
            <p:xfrm>
              <a:off x="805242" y="378332"/>
              <a:ext cx="4827461" cy="2715447"/>
            </p:xfrm>
            <a:graphic>
              <a:graphicData uri="http://schemas.microsoft.com/office/powerpoint/2016/slidezoom">
                <pslz:sldZm>
                  <pslz:sldZmObj sldId="257" cId="0">
                    <pslz:zmPr id="{58114D2C-F3A8-4DEE-8D46-EC2BAF4299BC}" returnToParent="0" transitionDur="1000">
                      <p166:blipFill xmlns:p166="http://schemas.microsoft.com/office/powerpoint/2016/6/main">
                        <a:blip r:embed="rId4"/>
                        <a:stretch>
                          <a:fillRect/>
                        </a:stretch>
                      </p166:blipFill>
                      <p166:spPr xmlns:p166="http://schemas.microsoft.com/office/powerpoint/2016/6/main">
                        <a:xfrm>
                          <a:off x="0" y="0"/>
                          <a:ext cx="4827461" cy="2715447"/>
                        </a:xfrm>
                        <a:prstGeom prst="rect">
                          <a:avLst/>
                        </a:prstGeom>
                        <a:ln w="3175">
                          <a:solidFill>
                            <a:prstClr val="ltGray"/>
                          </a:solidFill>
                        </a:ln>
                        <a:effectLst>
                          <a:glow rad="127000">
                            <a:srgbClr val="99FF33">
                              <a:alpha val="80000"/>
                            </a:srgbClr>
                          </a:glow>
                        </a:effectLst>
                        <a:scene3d>
                          <a:camera prst="isometricOffAxis1Right"/>
                          <a:lightRig rig="threePt" dir="t"/>
                        </a:scene3d>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C0314DA7-3C21-1B98-CE72-278A0BFD48AD}"/>
                  </a:ext>
                </a:extLst>
              </p:cNvPr>
              <p:cNvPicPr>
                <a:picLocks noGrp="1" noRot="1" noChangeAspect="1" noMove="1" noResize="1" noEditPoints="1" noAdjustHandles="1" noChangeArrowheads="1" noChangeShapeType="1"/>
              </p:cNvPicPr>
              <p:nvPr/>
            </p:nvPicPr>
            <p:blipFill>
              <a:blip r:embed="rId6"/>
              <a:stretch>
                <a:fillRect/>
              </a:stretch>
            </p:blipFill>
            <p:spPr>
              <a:xfrm>
                <a:off x="805242" y="378332"/>
                <a:ext cx="4827461" cy="2715447"/>
              </a:xfrm>
              <a:prstGeom prst="rect">
                <a:avLst/>
              </a:prstGeom>
              <a:ln w="3175">
                <a:solidFill>
                  <a:prstClr val="ltGray"/>
                </a:solidFill>
              </a:ln>
              <a:effectLst>
                <a:glow rad="127000">
                  <a:srgbClr val="99FF33">
                    <a:alpha val="80000"/>
                  </a:srgbClr>
                </a:glow>
              </a:effectLst>
              <a:scene3d>
                <a:camera prst="isometricOffAxis1Right"/>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F7E28EA-9052-F3D0-10D2-29ABECC3718F}"/>
                  </a:ext>
                </a:extLst>
              </p:cNvPr>
              <p:cNvGraphicFramePr>
                <a:graphicFrameLocks noChangeAspect="1"/>
              </p:cNvGraphicFramePr>
              <p:nvPr>
                <p:extLst>
                  <p:ext uri="{D42A27DB-BD31-4B8C-83A1-F6EECF244321}">
                    <p14:modId xmlns:p14="http://schemas.microsoft.com/office/powerpoint/2010/main" val="475010883"/>
                  </p:ext>
                </p:extLst>
              </p:nvPr>
            </p:nvGraphicFramePr>
            <p:xfrm>
              <a:off x="7758874" y="4925186"/>
              <a:ext cx="4899152" cy="2755773"/>
            </p:xfrm>
            <a:graphic>
              <a:graphicData uri="http://schemas.microsoft.com/office/powerpoint/2016/slidezoom">
                <pslz:sldZm>
                  <pslz:sldZmObj sldId="258" cId="0">
                    <pslz:zmPr id="{091DE94B-5330-45F8-9CEA-7AE53246048D}" returnToParent="0" transitionDur="1000">
                      <p166:blipFill xmlns:p166="http://schemas.microsoft.com/office/powerpoint/2016/6/main">
                        <a:blip r:embed="rId7"/>
                        <a:stretch>
                          <a:fillRect/>
                        </a:stretch>
                      </p166:blipFill>
                      <p166:spPr xmlns:p166="http://schemas.microsoft.com/office/powerpoint/2016/6/main">
                        <a:xfrm>
                          <a:off x="0" y="0"/>
                          <a:ext cx="4899152" cy="2755773"/>
                        </a:xfrm>
                        <a:prstGeom prst="rect">
                          <a:avLst/>
                        </a:prstGeom>
                        <a:ln w="3175">
                          <a:solidFill>
                            <a:prstClr val="ltGray"/>
                          </a:solidFill>
                        </a:ln>
                        <a:effectLst>
                          <a:glow rad="127000">
                            <a:srgbClr val="99FF33">
                              <a:alpha val="80000"/>
                            </a:srgbClr>
                          </a:glow>
                        </a:effectLst>
                        <a:scene3d>
                          <a:camera prst="isometricOffAxis2Left"/>
                          <a:lightRig rig="threePt" dir="t"/>
                        </a:scene3d>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7F7E28EA-9052-F3D0-10D2-29ABECC3718F}"/>
                  </a:ext>
                </a:extLst>
              </p:cNvPr>
              <p:cNvPicPr>
                <a:picLocks noGrp="1" noRot="1" noChangeAspect="1" noMove="1" noResize="1" noEditPoints="1" noAdjustHandles="1" noChangeArrowheads="1" noChangeShapeType="1"/>
              </p:cNvPicPr>
              <p:nvPr/>
            </p:nvPicPr>
            <p:blipFill>
              <a:blip r:embed="rId9"/>
              <a:stretch>
                <a:fillRect/>
              </a:stretch>
            </p:blipFill>
            <p:spPr>
              <a:xfrm>
                <a:off x="7758874" y="4925186"/>
                <a:ext cx="4899152" cy="2755773"/>
              </a:xfrm>
              <a:prstGeom prst="rect">
                <a:avLst/>
              </a:prstGeom>
              <a:ln w="3175">
                <a:solidFill>
                  <a:prstClr val="ltGray"/>
                </a:solidFill>
              </a:ln>
              <a:effectLst>
                <a:glow rad="127000">
                  <a:srgbClr val="99FF33">
                    <a:alpha val="80000"/>
                  </a:srgbClr>
                </a:glow>
              </a:effectLst>
              <a:scene3d>
                <a:camera prst="isometricOffAxis2Left"/>
                <a:lightRig rig="threePt" dir="t"/>
              </a:scene3d>
            </p:spPr>
          </p:pic>
        </mc:Fallback>
      </mc:AlternateContent>
    </p:spTree>
    <p:extLst>
      <p:ext uri="{BB962C8B-B14F-4D97-AF65-F5344CB8AC3E}">
        <p14:creationId xmlns:p14="http://schemas.microsoft.com/office/powerpoint/2010/main" val="2593430625"/>
      </p:ext>
    </p:extLst>
  </p:cSld>
  <p:clrMapOvr>
    <a:masterClrMapping/>
  </p:clrMapOvr>
  <mc:AlternateContent xmlns:mc="http://schemas.openxmlformats.org/markup-compatibility/2006" xmlns:p14="http://schemas.microsoft.com/office/powerpoint/2010/main">
    <mc:Choice Requires="p14">
      <p:transition spd="slow" p14:dur="60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691753"/>
            <a:ext cx="4919305" cy="6846094"/>
          </a:xfrm>
          <a:prstGeom prst="rect">
            <a:avLst/>
          </a:prstGeom>
        </p:spPr>
      </p:pic>
      <p:sp>
        <p:nvSpPr>
          <p:cNvPr id="6" name="Text 1"/>
          <p:cNvSpPr/>
          <p:nvPr/>
        </p:nvSpPr>
        <p:spPr>
          <a:xfrm>
            <a:off x="6280190" y="2683073"/>
            <a:ext cx="5809298"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Rabindranath Tagore</a:t>
            </a:r>
            <a:endParaRPr lang="en-US" sz="4465" dirty="0"/>
          </a:p>
        </p:txBody>
      </p:sp>
      <p:sp>
        <p:nvSpPr>
          <p:cNvPr id="7" name="Text 2"/>
          <p:cNvSpPr/>
          <p:nvPr/>
        </p:nvSpPr>
        <p:spPr>
          <a:xfrm>
            <a:off x="6280190" y="3732014"/>
            <a:ext cx="7556421" cy="1814513"/>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 Rabindranath Tagore, the Nobel Laureate from India, was a master of lyrical and philosophical verse. His poems often explored themes of nature, spirituality, and the human condition. Works like "Gitanjali" and "The Crescent Moon" are celebrated for their rich imagery and universal appeal.</a:t>
            </a:r>
            <a:endParaRPr lang="en-US" sz="1786"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463534"/>
            <a:ext cx="5670590" cy="708779"/>
          </a:xfrm>
          <a:prstGeom prst="rect">
            <a:avLst/>
          </a:prstGeom>
          <a:noFill/>
          <a:ln/>
        </p:spPr>
        <p:txBody>
          <a:bodyPr wrap="none" rtlCol="0" anchor="t"/>
          <a:lstStyle/>
          <a:p>
            <a:pPr marL="0" indent="0">
              <a:lnSpc>
                <a:spcPts val="5581"/>
              </a:lnSpc>
              <a:buNone/>
            </a:pPr>
            <a:r>
              <a:rPr lang="en-US" sz="4465" dirty="0">
                <a:solidFill>
                  <a:srgbClr val="AE8625"/>
                </a:solidFill>
                <a:latin typeface="Prata" pitchFamily="34" charset="0"/>
                <a:ea typeface="Prata" pitchFamily="34" charset="-122"/>
                <a:cs typeface="Prata" pitchFamily="34" charset="-120"/>
              </a:rPr>
              <a:t>Sarojini Naidu</a:t>
            </a:r>
            <a:endParaRPr lang="en-US" sz="4465" dirty="0"/>
          </a:p>
        </p:txBody>
      </p:sp>
      <p:sp>
        <p:nvSpPr>
          <p:cNvPr id="6" name="Text 2"/>
          <p:cNvSpPr/>
          <p:nvPr/>
        </p:nvSpPr>
        <p:spPr>
          <a:xfrm>
            <a:off x="793790" y="5512475"/>
            <a:ext cx="13042821" cy="1088708"/>
          </a:xfrm>
          <a:prstGeom prst="rect">
            <a:avLst/>
          </a:prstGeom>
          <a:noFill/>
          <a:ln/>
        </p:spPr>
        <p:txBody>
          <a:bodyPr wrap="square" rtlCol="0" anchor="t"/>
          <a:lstStyle/>
          <a:p>
            <a:pPr marL="0" indent="0">
              <a:lnSpc>
                <a:spcPts val="2858"/>
              </a:lnSpc>
              <a:buNone/>
            </a:pPr>
            <a:r>
              <a:rPr lang="en-US" sz="1786" dirty="0">
                <a:solidFill>
                  <a:srgbClr val="CFCBBF"/>
                </a:solidFill>
                <a:latin typeface="Raleway" pitchFamily="34" charset="0"/>
                <a:ea typeface="Raleway" pitchFamily="34" charset="-122"/>
                <a:cs typeface="Raleway" pitchFamily="34" charset="-120"/>
              </a:rPr>
              <a:t> Sarojini Naidu, known as the "Nightingale of India", was a pioneering poet who championed the cause of Indian independence through her evocative writings. Her poems, such as "The Golden Threshold" and "The Bird of Time", beautifully capture the vibrant diversity of Indian culture and the spirit of freedom.</a:t>
            </a:r>
            <a:endParaRPr lang="en-US" sz="1786" dirty="0"/>
          </a:p>
        </p:txBody>
      </p:sp>
    </p:spTree>
  </p:cSld>
  <p:clrMapOvr>
    <a:masterClrMapping/>
  </p:clrMapOvr>
  <mc:AlternateContent xmlns:mc="http://schemas.openxmlformats.org/markup-compatibility/2006" xmlns:p14="http://schemas.microsoft.com/office/powerpoint/2010/main">
    <mc:Choice Requires="p14">
      <p:transition spd="slow" p14:dur="3900">
        <p14:glitter dir="u" pattern="hexagon"/>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737</Words>
  <Application>Microsoft Office PowerPoint</Application>
  <PresentationFormat>Custom</PresentationFormat>
  <Paragraphs>82</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Prata</vt:lpstr>
      <vt:lpstr>Raleway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Himshika Yadav</cp:lastModifiedBy>
  <cp:revision>17</cp:revision>
  <dcterms:created xsi:type="dcterms:W3CDTF">2024-06-29T12:52:43Z</dcterms:created>
  <dcterms:modified xsi:type="dcterms:W3CDTF">2024-06-30T15:29:25Z</dcterms:modified>
</cp:coreProperties>
</file>